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406" r:id="rId2"/>
    <p:sldId id="442" r:id="rId3"/>
    <p:sldId id="441" r:id="rId4"/>
    <p:sldId id="451" r:id="rId5"/>
    <p:sldId id="443" r:id="rId6"/>
    <p:sldId id="444" r:id="rId7"/>
    <p:sldId id="445" r:id="rId8"/>
    <p:sldId id="446" r:id="rId9"/>
    <p:sldId id="447" r:id="rId10"/>
    <p:sldId id="432" r:id="rId11"/>
    <p:sldId id="448" r:id="rId12"/>
    <p:sldId id="460" r:id="rId13"/>
    <p:sldId id="433" r:id="rId14"/>
    <p:sldId id="452" r:id="rId15"/>
    <p:sldId id="434" r:id="rId16"/>
    <p:sldId id="450" r:id="rId17"/>
    <p:sldId id="461" r:id="rId18"/>
    <p:sldId id="453" r:id="rId19"/>
    <p:sldId id="455" r:id="rId20"/>
    <p:sldId id="454" r:id="rId21"/>
    <p:sldId id="457" r:id="rId22"/>
    <p:sldId id="459" r:id="rId23"/>
    <p:sldId id="437" r:id="rId24"/>
    <p:sldId id="456" r:id="rId25"/>
    <p:sldId id="465" r:id="rId26"/>
    <p:sldId id="464" r:id="rId27"/>
    <p:sldId id="438" r:id="rId28"/>
    <p:sldId id="466" r:id="rId29"/>
    <p:sldId id="440" r:id="rId30"/>
    <p:sldId id="462" r:id="rId3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406"/>
            <p14:sldId id="442"/>
            <p14:sldId id="441"/>
            <p14:sldId id="451"/>
            <p14:sldId id="443"/>
            <p14:sldId id="444"/>
            <p14:sldId id="445"/>
            <p14:sldId id="446"/>
            <p14:sldId id="447"/>
            <p14:sldId id="432"/>
            <p14:sldId id="448"/>
            <p14:sldId id="460"/>
            <p14:sldId id="433"/>
            <p14:sldId id="452"/>
            <p14:sldId id="434"/>
            <p14:sldId id="450"/>
            <p14:sldId id="461"/>
            <p14:sldId id="453"/>
            <p14:sldId id="455"/>
            <p14:sldId id="454"/>
            <p14:sldId id="457"/>
            <p14:sldId id="459"/>
            <p14:sldId id="437"/>
            <p14:sldId id="456"/>
            <p14:sldId id="465"/>
            <p14:sldId id="464"/>
            <p14:sldId id="438"/>
            <p14:sldId id="466"/>
            <p14:sldId id="440"/>
            <p14:sldId id="4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62" autoAdjust="0"/>
  </p:normalViewPr>
  <p:slideViewPr>
    <p:cSldViewPr showGuides="1">
      <p:cViewPr varScale="1">
        <p:scale>
          <a:sx n="71" d="100"/>
          <a:sy n="71" d="100"/>
        </p:scale>
        <p:origin x="78" y="246"/>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412A36AD-C140-47B5-A0AA-2808AF1C1C9D}" type="datetimeFigureOut">
              <a:rPr lang="en-AU" smtClean="0"/>
              <a:t>16/06/2024</a:t>
            </a:fld>
            <a:endParaRPr lang="en-AU"/>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AU"/>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763829E-EB69-4A98-9D54-8D6822520B27}" type="datetimeFigureOut">
              <a:rPr lang="en-AU" smtClean="0"/>
              <a:t>16/06/2024</a:t>
            </a:fld>
            <a:endParaRPr lang="en-AU"/>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2307/2346830" TargetMode="External"/><Relationship Id="rId7" Type="http://schemas.openxmlformats.org/officeDocument/2006/relationships/hyperlink" Target="https://cran.r-project.org/package=udpipe" TargetMode="External"/><Relationship Id="rId2" Type="http://schemas.openxmlformats.org/officeDocument/2006/relationships/hyperlink" Target="https://doi.org/10.1145/3440755" TargetMode="External"/><Relationship Id="rId1" Type="http://schemas.openxmlformats.org/officeDocument/2006/relationships/slideLayout" Target="../slideLayouts/slideLayout7.xml"/><Relationship Id="rId6" Type="http://schemas.openxmlformats.org/officeDocument/2006/relationships/hyperlink" Target="https://www.youtube.com/watch?v=viZrOnJclY0" TargetMode="External"/><Relationship Id="rId5" Type="http://schemas.openxmlformats.org/officeDocument/2006/relationships/hyperlink" Target="https://doi.org/10.35111/wk4f-qt80" TargetMode="External"/><Relationship Id="rId4" Type="http://schemas.openxmlformats.org/officeDocument/2006/relationships/hyperlink" Target="https://doi.org/10.48550/arXiv.1802.0342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2675249"/>
          </a:xfrm>
        </p:spPr>
        <p:txBody>
          <a:bodyPr>
            <a:normAutofit/>
          </a:bodyPr>
          <a:lstStyle/>
          <a:p>
            <a:pPr algn="ctr"/>
            <a:r>
              <a:rPr lang="en-AU" sz="2000" dirty="0"/>
              <a:t>Martin Schweinberger and Chang-Hao (Howard) Luo</a:t>
            </a:r>
          </a:p>
          <a:p>
            <a:pPr algn="ctr"/>
            <a:r>
              <a:rPr lang="en-AU" sz="2000" dirty="0"/>
              <a:t>The University of Queensland</a:t>
            </a:r>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2"/>
          <a:stretch>
            <a:fillRect/>
          </a:stretch>
        </p:blipFill>
        <p:spPr>
          <a:xfrm>
            <a:off x="695298" y="4103020"/>
            <a:ext cx="10441262" cy="2494332"/>
          </a:xfrm>
          <a:prstGeom prst="rect">
            <a:avLst/>
          </a:prstGeom>
        </p:spPr>
      </p:pic>
    </p:spTree>
    <p:extLst>
      <p:ext uri="{BB962C8B-B14F-4D97-AF65-F5344CB8AC3E}">
        <p14:creationId xmlns:p14="http://schemas.microsoft.com/office/powerpoint/2010/main" val="3516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r>
              <a:rPr lang="en-AU" sz="2400" dirty="0">
                <a:solidFill>
                  <a:srgbClr val="51247A"/>
                </a:solidFill>
              </a:rPr>
              <a:t>Usage-based measure of semantic similarity </a:t>
            </a:r>
            <a:r>
              <a:rPr lang="en-AU" sz="1400" dirty="0">
                <a:solidFill>
                  <a:schemeClr val="bg1">
                    <a:lumMod val="50000"/>
                  </a:schemeClr>
                </a:solidFill>
              </a:rPr>
              <a:t>(</a:t>
            </a:r>
            <a:r>
              <a:rPr lang="en-AU" sz="1400" dirty="0" err="1">
                <a:solidFill>
                  <a:schemeClr val="bg1">
                    <a:lumMod val="50000"/>
                  </a:schemeClr>
                </a:solidFill>
              </a:rPr>
              <a:t>Chandrasekraran</a:t>
            </a:r>
            <a:r>
              <a:rPr lang="en-AU" sz="1400" dirty="0">
                <a:solidFill>
                  <a:schemeClr val="bg1">
                    <a:lumMod val="50000"/>
                  </a:schemeClr>
                </a:solidFill>
              </a:rPr>
              <a:t> &amp; Mago, 2021; </a:t>
            </a:r>
            <a:r>
              <a:rPr lang="en-AU" sz="1400" dirty="0" err="1">
                <a:solidFill>
                  <a:schemeClr val="bg1">
                    <a:lumMod val="50000"/>
                  </a:schemeClr>
                </a:solidFill>
              </a:rPr>
              <a:t>Haripse</a:t>
            </a:r>
            <a:r>
              <a:rPr lang="en-AU" sz="1400" dirty="0">
                <a:solidFill>
                  <a:schemeClr val="bg1">
                    <a:lumMod val="50000"/>
                  </a:schemeClr>
                </a:solidFill>
              </a:rPr>
              <a:t> et al., 2022)</a:t>
            </a:r>
            <a:endParaRPr lang="en-AU" sz="2400" dirty="0">
              <a:solidFill>
                <a:schemeClr val="bg1">
                  <a:lumMod val="50000"/>
                </a:schemeClr>
              </a:solidFill>
            </a:endParaRPr>
          </a:p>
          <a:p>
            <a:endParaRPr lang="en-AU" sz="2400" dirty="0">
              <a:solidFill>
                <a:schemeClr val="bg1">
                  <a:lumMod val="50000"/>
                </a:schemeClr>
              </a:solidFill>
            </a:endParaRPr>
          </a:p>
          <a:p>
            <a:endParaRPr lang="en-AU" sz="20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pPr marL="612" lvl="1" indent="0">
              <a:buNone/>
            </a:pPr>
            <a:endParaRPr lang="en-AU" sz="2400" dirty="0">
              <a:solidFill>
                <a:srgbClr val="51247A"/>
              </a:solidFill>
            </a:endParaRPr>
          </a:p>
          <a:p>
            <a:pPr marL="612" lvl="1" indent="0">
              <a:buNone/>
            </a:pPr>
            <a:r>
              <a:rPr lang="en-AU" sz="2400" dirty="0">
                <a:solidFill>
                  <a:srgbClr val="51247A"/>
                </a:solidFill>
              </a:rPr>
              <a:t>Words with similar meaning have similar numeric vectors (because they occur in similar contexts) and would thus be displayed close to each other in two-dimensional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10</a:t>
            </a:fld>
            <a:endParaRPr lang="en-AU" dirty="0"/>
          </a:p>
        </p:txBody>
      </p:sp>
      <p:sp>
        <p:nvSpPr>
          <p:cNvPr id="9" name="TextBox 8">
            <a:extLst>
              <a:ext uri="{FF2B5EF4-FFF2-40B4-BE49-F238E27FC236}">
                <a16:creationId xmlns:a16="http://schemas.microsoft.com/office/drawing/2014/main" id="{FB072786-7654-4DCD-5EE1-15DA75FE4FCA}"/>
              </a:ext>
            </a:extLst>
          </p:cNvPr>
          <p:cNvSpPr txBox="1"/>
          <p:nvPr/>
        </p:nvSpPr>
        <p:spPr>
          <a:xfrm>
            <a:off x="695324" y="2661444"/>
            <a:ext cx="10441160" cy="2539156"/>
          </a:xfrm>
          <a:prstGeom prst="rect">
            <a:avLst/>
          </a:prstGeom>
          <a:noFill/>
          <a:ln w="38100">
            <a:solidFill>
              <a:srgbClr val="51247A"/>
            </a:solidFill>
          </a:ln>
        </p:spPr>
        <p:txBody>
          <a:bodyPr wrap="square" rtlCol="0">
            <a:spAutoFit/>
          </a:bodyPr>
          <a:lstStyle/>
          <a:p>
            <a:pPr algn="ctr"/>
            <a:endParaRPr lang="en-AU" sz="2400" dirty="0">
              <a:solidFill>
                <a:srgbClr val="51247A"/>
              </a:solidFill>
            </a:endParaRPr>
          </a:p>
          <a:p>
            <a:pPr algn="ctr"/>
            <a:r>
              <a:rPr lang="en-AU" sz="2400" dirty="0">
                <a:solidFill>
                  <a:srgbClr val="51247A"/>
                </a:solidFill>
              </a:rPr>
              <a:t>Word embeddings are a way to represent words as numerical vectors so that words with similar meanings are closer together in this numeric space. They are used in NLP to give computers a way to understand and process human language by capturing the relationships between words</a:t>
            </a:r>
          </a:p>
          <a:p>
            <a:pPr algn="ctr"/>
            <a:endParaRPr lang="en-AU" sz="2400" dirty="0">
              <a:solidFill>
                <a:srgbClr val="51247A"/>
              </a:solidFill>
            </a:endParaRPr>
          </a:p>
        </p:txBody>
      </p:sp>
    </p:spTree>
    <p:extLst>
      <p:ext uri="{BB962C8B-B14F-4D97-AF65-F5344CB8AC3E}">
        <p14:creationId xmlns:p14="http://schemas.microsoft.com/office/powerpoint/2010/main" val="14322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Example</a:t>
            </a:r>
          </a:p>
          <a:p>
            <a:pPr marL="457200" indent="-457200">
              <a:buAutoNum type="arabicParenBoth"/>
            </a:pPr>
            <a:r>
              <a:rPr lang="en-AU" sz="2000" i="1" dirty="0">
                <a:solidFill>
                  <a:srgbClr val="51247A"/>
                </a:solidFill>
              </a:rPr>
              <a:t>Troll2 is great!</a:t>
            </a:r>
          </a:p>
          <a:p>
            <a:pPr marL="457200" indent="-457200">
              <a:buAutoNum type="arabicParenBoth"/>
            </a:pPr>
            <a:r>
              <a:rPr lang="en-AU" sz="2000" i="1" dirty="0" err="1">
                <a:solidFill>
                  <a:srgbClr val="51247A"/>
                </a:solidFill>
              </a:rPr>
              <a:t>Gymkata</a:t>
            </a:r>
            <a:r>
              <a:rPr lang="en-AU" sz="2000" i="1" dirty="0">
                <a:solidFill>
                  <a:srgbClr val="51247A"/>
                </a:solidFill>
              </a:rPr>
              <a:t> is great!</a:t>
            </a:r>
          </a:p>
          <a:p>
            <a:r>
              <a:rPr lang="en-AU" sz="2000" dirty="0">
                <a:solidFill>
                  <a:srgbClr val="51247A"/>
                </a:solidFill>
              </a:rPr>
              <a:t>Initially words are assigned a vector of random numbers. A random set of words is chosen: if words have the same context (surrounding words), their numbers are made more similar (over many iterations)</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4" name="Picture 3" descr="A graph with colorful writing on it&#10;&#10;Description automatically generated">
            <a:extLst>
              <a:ext uri="{FF2B5EF4-FFF2-40B4-BE49-F238E27FC236}">
                <a16:creationId xmlns:a16="http://schemas.microsoft.com/office/drawing/2014/main" id="{812B2DCD-DBF3-2226-A821-C983B9EA0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582" y="4295392"/>
            <a:ext cx="4189780" cy="2562608"/>
          </a:xfrm>
          <a:prstGeom prst="rect">
            <a:avLst/>
          </a:prstGeom>
        </p:spPr>
      </p:pic>
      <p:pic>
        <p:nvPicPr>
          <p:cNvPr id="5" name="Picture 4" descr="A graph with text on it&#10;&#10;Description automatically generated">
            <a:extLst>
              <a:ext uri="{FF2B5EF4-FFF2-40B4-BE49-F238E27FC236}">
                <a16:creationId xmlns:a16="http://schemas.microsoft.com/office/drawing/2014/main" id="{EA6B8428-676C-146F-1D1F-FDDEBBE20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009" y="4066426"/>
            <a:ext cx="4292559" cy="2791573"/>
          </a:xfrm>
          <a:prstGeom prst="rect">
            <a:avLst/>
          </a:prstGeom>
        </p:spPr>
      </p:pic>
      <p:sp>
        <p:nvSpPr>
          <p:cNvPr id="8" name="Arrow: Right 7">
            <a:extLst>
              <a:ext uri="{FF2B5EF4-FFF2-40B4-BE49-F238E27FC236}">
                <a16:creationId xmlns:a16="http://schemas.microsoft.com/office/drawing/2014/main" id="{F3CBEFB8-4496-CE0A-6DA8-48F41286E7CB}"/>
              </a:ext>
            </a:extLst>
          </p:cNvPr>
          <p:cNvSpPr/>
          <p:nvPr/>
        </p:nvSpPr>
        <p:spPr>
          <a:xfrm>
            <a:off x="5447928" y="4941168"/>
            <a:ext cx="1080120" cy="720080"/>
          </a:xfrm>
          <a:prstGeom prst="rightArrow">
            <a:avLst/>
          </a:prstGeom>
          <a:noFill/>
          <a:ln w="38100">
            <a:solidFill>
              <a:srgbClr val="5124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B5C8BB4B-A987-881A-AE59-49EA09C2DCD4}"/>
              </a:ext>
            </a:extLst>
          </p:cNvPr>
          <p:cNvSpPr txBox="1"/>
          <p:nvPr/>
        </p:nvSpPr>
        <p:spPr>
          <a:xfrm>
            <a:off x="9624392" y="3835192"/>
            <a:ext cx="2404261" cy="338554"/>
          </a:xfrm>
          <a:prstGeom prst="rect">
            <a:avLst/>
          </a:prstGeom>
          <a:noFill/>
        </p:spPr>
        <p:txBody>
          <a:bodyPr wrap="square" rtlCol="0">
            <a:spAutoFit/>
          </a:bodyPr>
          <a:lstStyle/>
          <a:p>
            <a:r>
              <a:rPr lang="en-AU" sz="1600" dirty="0">
                <a:solidFill>
                  <a:srgbClr val="51247A"/>
                </a:solidFill>
              </a:rPr>
              <a:t>Source: StatQuest,2023</a:t>
            </a:r>
          </a:p>
        </p:txBody>
      </p:sp>
      <p:sp>
        <p:nvSpPr>
          <p:cNvPr id="10" name="TextBox 9">
            <a:extLst>
              <a:ext uri="{FF2B5EF4-FFF2-40B4-BE49-F238E27FC236}">
                <a16:creationId xmlns:a16="http://schemas.microsoft.com/office/drawing/2014/main" id="{9DACB8C8-D4AC-7E4A-8BC5-44522CC10F5D}"/>
              </a:ext>
            </a:extLst>
          </p:cNvPr>
          <p:cNvSpPr txBox="1"/>
          <p:nvPr/>
        </p:nvSpPr>
        <p:spPr>
          <a:xfrm>
            <a:off x="7032104" y="749603"/>
            <a:ext cx="5040560" cy="2031325"/>
          </a:xfrm>
          <a:prstGeom prst="rect">
            <a:avLst/>
          </a:prstGeom>
          <a:noFill/>
          <a:ln w="28575">
            <a:solidFill>
              <a:srgbClr val="51247A"/>
            </a:solidFill>
          </a:ln>
        </p:spPr>
        <p:txBody>
          <a:bodyPr wrap="square" rtlCol="0">
            <a:spAutoFit/>
          </a:bodyPr>
          <a:lstStyle/>
          <a:p>
            <a:r>
              <a:rPr lang="en-AU" dirty="0">
                <a:solidFill>
                  <a:srgbClr val="51247A"/>
                </a:solidFill>
              </a:rPr>
              <a:t>Word embeddings are long vectors of numbers representing word types (or tokens).</a:t>
            </a:r>
          </a:p>
          <a:p>
            <a:r>
              <a:rPr lang="en-AU" dirty="0">
                <a:solidFill>
                  <a:srgbClr val="51247A"/>
                </a:solidFill>
              </a:rPr>
              <a:t>Example:</a:t>
            </a:r>
          </a:p>
          <a:p>
            <a:r>
              <a:rPr lang="en-AU" dirty="0">
                <a:solidFill>
                  <a:srgbClr val="51247A"/>
                </a:solidFill>
              </a:rPr>
              <a:t>cat 	(5, 	7, 	1,  	0, 	8)</a:t>
            </a:r>
          </a:p>
          <a:p>
            <a:r>
              <a:rPr lang="en-AU" dirty="0">
                <a:solidFill>
                  <a:srgbClr val="51247A"/>
                </a:solidFill>
              </a:rPr>
              <a:t>dog 	(5, 	8, 	1, 	0, 	7)</a:t>
            </a:r>
          </a:p>
          <a:p>
            <a:r>
              <a:rPr lang="en-AU" dirty="0">
                <a:solidFill>
                  <a:srgbClr val="51247A"/>
                </a:solidFill>
              </a:rPr>
              <a:t>table 	(1, 	0, 	8, 	9, 	2)</a:t>
            </a:r>
          </a:p>
          <a:p>
            <a:r>
              <a:rPr lang="en-AU" dirty="0">
                <a:solidFill>
                  <a:srgbClr val="51247A"/>
                </a:solidFill>
              </a:rPr>
              <a:t>chair 	(1, 	1, 	7, 	8, 	2)</a:t>
            </a:r>
          </a:p>
        </p:txBody>
      </p:sp>
    </p:spTree>
    <p:extLst>
      <p:ext uri="{BB962C8B-B14F-4D97-AF65-F5344CB8AC3E}">
        <p14:creationId xmlns:p14="http://schemas.microsoft.com/office/powerpoint/2010/main" val="34066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3"/>
            <a:ext cx="5616698" cy="4608512"/>
          </a:xfrm>
        </p:spPr>
        <p:txBody>
          <a:bodyPr>
            <a:normAutofit/>
          </a:bodyPr>
          <a:lstStyle/>
          <a:p>
            <a:r>
              <a:rPr lang="en-AU" sz="2000" dirty="0">
                <a:solidFill>
                  <a:srgbClr val="51247A"/>
                </a:solidFill>
              </a:rPr>
              <a:t>Uniform Manifold Approximation and Projection (UMAP) </a:t>
            </a:r>
            <a:r>
              <a:rPr lang="en-AU" sz="2000" dirty="0">
                <a:solidFill>
                  <a:schemeClr val="bg1">
                    <a:lumMod val="50000"/>
                  </a:schemeClr>
                </a:solidFill>
              </a:rPr>
              <a:t>(see McInnes, Healy and Melville, 2020) </a:t>
            </a:r>
            <a:r>
              <a:rPr lang="en-AU" sz="2000" dirty="0">
                <a:solidFill>
                  <a:srgbClr val="51247A"/>
                </a:solidFill>
              </a:rPr>
              <a:t>is a statistical procedure used to reduce the number of dimensions from high-dimensional to low-dimensional data with minimal information loss. </a:t>
            </a:r>
          </a:p>
          <a:p>
            <a:r>
              <a:rPr lang="en-AU" sz="2000" dirty="0">
                <a:solidFill>
                  <a:srgbClr val="51247A"/>
                </a:solidFill>
              </a:rPr>
              <a:t>The reduction of dimensionality renders complex data to be more readily analysable and visualizable. </a:t>
            </a:r>
          </a:p>
          <a:p>
            <a:r>
              <a:rPr lang="en-AU" sz="2000" dirty="0">
                <a:solidFill>
                  <a:srgbClr val="51247A"/>
                </a:solidFill>
              </a:rPr>
              <a:t>It preserves both local and global structure of the data (groupings, distance, and patterns), helping to see relationships in a simpler, two-dimensional or three-dimensional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UMAP?</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12</a:t>
            </a:fld>
            <a:endParaRPr lang="en-AU" dirty="0"/>
          </a:p>
        </p:txBody>
      </p:sp>
      <p:pic>
        <p:nvPicPr>
          <p:cNvPr id="9" name="Picture 8">
            <a:extLst>
              <a:ext uri="{FF2B5EF4-FFF2-40B4-BE49-F238E27FC236}">
                <a16:creationId xmlns:a16="http://schemas.microsoft.com/office/drawing/2014/main" id="{62A9B991-A500-F576-BCEA-4694337B790F}"/>
              </a:ext>
            </a:extLst>
          </p:cNvPr>
          <p:cNvPicPr>
            <a:picLocks noChangeAspect="1"/>
          </p:cNvPicPr>
          <p:nvPr/>
        </p:nvPicPr>
        <p:blipFill rotWithShape="1">
          <a:blip r:embed="rId2">
            <a:extLst>
              <a:ext uri="{28A0092B-C50C-407E-A947-70E740481C1C}">
                <a14:useLocalDpi xmlns:a14="http://schemas.microsoft.com/office/drawing/2010/main" val="0"/>
              </a:ext>
            </a:extLst>
          </a:blip>
          <a:srcRect t="3223" b="4675"/>
          <a:stretch/>
        </p:blipFill>
        <p:spPr bwMode="auto">
          <a:xfrm>
            <a:off x="6312024" y="1700213"/>
            <a:ext cx="5655121" cy="31419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352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400" dirty="0">
                <a:solidFill>
                  <a:srgbClr val="51247A"/>
                </a:solidFill>
              </a:rPr>
              <a:t>Agglomerative clustering method </a:t>
            </a:r>
            <a:r>
              <a:rPr lang="en-AU" sz="2400" dirty="0">
                <a:solidFill>
                  <a:schemeClr val="bg1">
                    <a:lumMod val="50000"/>
                  </a:schemeClr>
                </a:solidFill>
              </a:rPr>
              <a:t>(</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Franti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Virmajoki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&amp;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Hautamaki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2006</a:t>
            </a:r>
            <a:r>
              <a:rPr lang="en-AU" sz="2400" dirty="0">
                <a:solidFill>
                  <a:schemeClr val="bg1">
                    <a:lumMod val="50000"/>
                  </a:schemeClr>
                </a:solidFill>
              </a:rPr>
              <a:t>) </a:t>
            </a:r>
            <a:r>
              <a:rPr lang="en-AU" sz="2400" dirty="0">
                <a:solidFill>
                  <a:srgbClr val="51247A"/>
                </a:solidFill>
              </a:rPr>
              <a:t>used to identify what clusters elements belong to. The number of clusters (K) is set by the researcher. All elements are then assigned to the cluster they are closest to (closeness depends on what method is used).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K-means Clustering?</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7" name="Picture 6">
            <a:extLst>
              <a:ext uri="{FF2B5EF4-FFF2-40B4-BE49-F238E27FC236}">
                <a16:creationId xmlns:a16="http://schemas.microsoft.com/office/drawing/2014/main" id="{3AE8B83D-7FB4-21A2-6B29-C041376104E5}"/>
              </a:ext>
            </a:extLst>
          </p:cNvPr>
          <p:cNvPicPr>
            <a:picLocks noChangeAspect="1"/>
          </p:cNvPicPr>
          <p:nvPr/>
        </p:nvPicPr>
        <p:blipFill>
          <a:blip r:embed="rId2"/>
          <a:stretch>
            <a:fillRect/>
          </a:stretch>
        </p:blipFill>
        <p:spPr>
          <a:xfrm>
            <a:off x="1181100" y="3273921"/>
            <a:ext cx="9829800" cy="1019175"/>
          </a:xfrm>
          <a:prstGeom prst="rect">
            <a:avLst/>
          </a:prstGeom>
        </p:spPr>
      </p:pic>
      <p:pic>
        <p:nvPicPr>
          <p:cNvPr id="9" name="Picture 8">
            <a:extLst>
              <a:ext uri="{FF2B5EF4-FFF2-40B4-BE49-F238E27FC236}">
                <a16:creationId xmlns:a16="http://schemas.microsoft.com/office/drawing/2014/main" id="{9E06C69F-81DF-86ED-9B9B-722E55751CBA}"/>
              </a:ext>
            </a:extLst>
          </p:cNvPr>
          <p:cNvPicPr>
            <a:picLocks noChangeAspect="1"/>
          </p:cNvPicPr>
          <p:nvPr/>
        </p:nvPicPr>
        <p:blipFill rotWithShape="1">
          <a:blip r:embed="rId3"/>
          <a:srcRect t="13888" r="1244" b="11806"/>
          <a:stretch/>
        </p:blipFill>
        <p:spPr>
          <a:xfrm>
            <a:off x="1127448" y="4146798"/>
            <a:ext cx="9829800" cy="1019176"/>
          </a:xfrm>
          <a:prstGeom prst="rect">
            <a:avLst/>
          </a:prstGeom>
        </p:spPr>
      </p:pic>
      <p:pic>
        <p:nvPicPr>
          <p:cNvPr id="10" name="Picture 9">
            <a:extLst>
              <a:ext uri="{FF2B5EF4-FFF2-40B4-BE49-F238E27FC236}">
                <a16:creationId xmlns:a16="http://schemas.microsoft.com/office/drawing/2014/main" id="{9F23C31A-1407-AB16-42DA-2135AD2EB407}"/>
              </a:ext>
            </a:extLst>
          </p:cNvPr>
          <p:cNvPicPr>
            <a:picLocks noChangeAspect="1"/>
          </p:cNvPicPr>
          <p:nvPr/>
        </p:nvPicPr>
        <p:blipFill rotWithShape="1">
          <a:blip r:embed="rId4"/>
          <a:srcRect t="13710" r="1338"/>
          <a:stretch/>
        </p:blipFill>
        <p:spPr>
          <a:xfrm>
            <a:off x="1055440" y="5002112"/>
            <a:ext cx="9829800" cy="1019176"/>
          </a:xfrm>
          <a:prstGeom prst="rect">
            <a:avLst/>
          </a:prstGeom>
        </p:spPr>
      </p:pic>
      <p:sp>
        <p:nvSpPr>
          <p:cNvPr id="11" name="TextBox 10">
            <a:extLst>
              <a:ext uri="{FF2B5EF4-FFF2-40B4-BE49-F238E27FC236}">
                <a16:creationId xmlns:a16="http://schemas.microsoft.com/office/drawing/2014/main" id="{46957A41-9DB3-BD4E-78AE-30E388F56021}"/>
              </a:ext>
            </a:extLst>
          </p:cNvPr>
          <p:cNvSpPr txBox="1"/>
          <p:nvPr/>
        </p:nvSpPr>
        <p:spPr>
          <a:xfrm>
            <a:off x="8286356" y="6021288"/>
            <a:ext cx="2904602" cy="369332"/>
          </a:xfrm>
          <a:prstGeom prst="rect">
            <a:avLst/>
          </a:prstGeom>
          <a:noFill/>
        </p:spPr>
        <p:txBody>
          <a:bodyPr wrap="square" rtlCol="0">
            <a:spAutoFit/>
          </a:bodyPr>
          <a:lstStyle/>
          <a:p>
            <a:r>
              <a:rPr lang="en-AU" dirty="0">
                <a:solidFill>
                  <a:srgbClr val="51247A"/>
                </a:solidFill>
              </a:rPr>
              <a:t>Source: StatQuest,2023</a:t>
            </a:r>
          </a:p>
        </p:txBody>
      </p:sp>
    </p:spTree>
    <p:extLst>
      <p:ext uri="{BB962C8B-B14F-4D97-AF65-F5344CB8AC3E}">
        <p14:creationId xmlns:p14="http://schemas.microsoft.com/office/powerpoint/2010/main" val="17258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Data and Methodology</a:t>
            </a:r>
          </a:p>
        </p:txBody>
      </p:sp>
    </p:spTree>
    <p:extLst>
      <p:ext uri="{BB962C8B-B14F-4D97-AF65-F5344CB8AC3E}">
        <p14:creationId xmlns:p14="http://schemas.microsoft.com/office/powerpoint/2010/main" val="18943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Data</a:t>
            </a:r>
          </a:p>
          <a:p>
            <a:r>
              <a:rPr lang="en-AU" sz="2000" dirty="0">
                <a:solidFill>
                  <a:srgbClr val="51247A"/>
                </a:solidFill>
              </a:rPr>
              <a:t>Pre-existing word embeddings (trained on news texts): </a:t>
            </a:r>
            <a:r>
              <a:rPr lang="en-AU" sz="2000" dirty="0" err="1">
                <a:solidFill>
                  <a:srgbClr val="51247A"/>
                </a:solidFill>
              </a:rPr>
              <a:t>Gigaword</a:t>
            </a:r>
            <a:r>
              <a:rPr lang="en-AU" sz="2000" dirty="0">
                <a:solidFill>
                  <a:srgbClr val="51247A"/>
                </a:solidFill>
              </a:rPr>
              <a:t> 5th edition corpus</a:t>
            </a:r>
            <a:r>
              <a:rPr lang="en-AU" sz="1700" dirty="0">
                <a:solidFill>
                  <a:srgbClr val="51247A"/>
                </a:solidFill>
              </a:rPr>
              <a:t> </a:t>
            </a:r>
            <a:r>
              <a:rPr lang="en-AU" sz="1700" dirty="0">
                <a:solidFill>
                  <a:schemeClr val="bg1">
                    <a:lumMod val="50000"/>
                  </a:schemeClr>
                </a:solidFill>
              </a:rPr>
              <a:t>(Parker et al., 2011)</a:t>
            </a:r>
          </a:p>
          <a:p>
            <a:pPr marL="342900" indent="-342900">
              <a:buFont typeface="Courier New" panose="02070309020205020404" pitchFamily="49" charset="0"/>
              <a:buChar char="o"/>
            </a:pPr>
            <a:r>
              <a:rPr lang="en-AU" sz="2000" dirty="0">
                <a:solidFill>
                  <a:srgbClr val="51247A"/>
                </a:solidFill>
              </a:rPr>
              <a:t>vocabulary size of 292,479 types (each with a vector of 300 dimensions)</a:t>
            </a:r>
          </a:p>
          <a:p>
            <a:pPr marL="342900" indent="-342900">
              <a:buFont typeface="Courier New" panose="02070309020205020404" pitchFamily="49" charset="0"/>
              <a:buChar char="o"/>
            </a:pPr>
            <a:r>
              <a:rPr lang="en-AU" sz="2000" dirty="0">
                <a:solidFill>
                  <a:srgbClr val="51247A"/>
                </a:solidFill>
              </a:rPr>
              <a:t>generated using the </a:t>
            </a:r>
            <a:r>
              <a:rPr lang="en-AU" sz="2000" dirty="0" err="1">
                <a:solidFill>
                  <a:srgbClr val="51247A"/>
                </a:solidFill>
              </a:rPr>
              <a:t>Gensim</a:t>
            </a:r>
            <a:r>
              <a:rPr lang="en-AU" sz="2000" dirty="0">
                <a:solidFill>
                  <a:srgbClr val="51247A"/>
                </a:solidFill>
              </a:rPr>
              <a:t> Continuous Skip-gram algorithm</a:t>
            </a:r>
          </a:p>
          <a:p>
            <a:r>
              <a:rPr lang="en-AU" sz="2000" b="1" dirty="0">
                <a:solidFill>
                  <a:srgbClr val="51247A"/>
                </a:solidFill>
              </a:rPr>
              <a:t>Processing</a:t>
            </a:r>
          </a:p>
          <a:p>
            <a:r>
              <a:rPr lang="en-AU" sz="2000" dirty="0">
                <a:solidFill>
                  <a:srgbClr val="51247A"/>
                </a:solidFill>
              </a:rPr>
              <a:t>POS-tagging with </a:t>
            </a:r>
            <a:r>
              <a:rPr lang="en-AU" sz="2000" dirty="0" err="1">
                <a:solidFill>
                  <a:srgbClr val="51247A"/>
                </a:solidFill>
              </a:rPr>
              <a:t>UDPipe</a:t>
            </a:r>
            <a:r>
              <a:rPr lang="en-AU" sz="2000" dirty="0">
                <a:solidFill>
                  <a:srgbClr val="51247A"/>
                </a:solidFill>
              </a:rPr>
              <a:t> </a:t>
            </a:r>
            <a:r>
              <a:rPr lang="en-AU" sz="1700" dirty="0">
                <a:solidFill>
                  <a:schemeClr val="bg1">
                    <a:lumMod val="50000"/>
                  </a:schemeClr>
                </a:solidFill>
              </a:rPr>
              <a:t>(</a:t>
            </a:r>
            <a:r>
              <a:rPr lang="en-AU" sz="1700" dirty="0" err="1">
                <a:solidFill>
                  <a:schemeClr val="bg1">
                    <a:lumMod val="50000"/>
                  </a:schemeClr>
                </a:solidFill>
              </a:rPr>
              <a:t>Wiffels</a:t>
            </a:r>
            <a:r>
              <a:rPr lang="en-AU" sz="1700" dirty="0">
                <a:solidFill>
                  <a:schemeClr val="bg1">
                    <a:lumMod val="50000"/>
                  </a:schemeClr>
                </a:solidFill>
              </a:rPr>
              <a:t>, 2021)</a:t>
            </a:r>
          </a:p>
          <a:p>
            <a:pPr marL="342900" indent="-342900">
              <a:buFont typeface="Courier New" panose="02070309020205020404" pitchFamily="49" charset="0"/>
              <a:buChar char="o"/>
            </a:pPr>
            <a:r>
              <a:rPr lang="en-AU" sz="2000" dirty="0">
                <a:solidFill>
                  <a:srgbClr val="51247A"/>
                </a:solidFill>
              </a:rPr>
              <a:t>Extracted 4044 adjective types </a:t>
            </a:r>
          </a:p>
          <a:p>
            <a:r>
              <a:rPr lang="en-AU" sz="2000" dirty="0">
                <a:solidFill>
                  <a:srgbClr val="51247A"/>
                </a:solidFill>
              </a:rPr>
              <a:t>Dimension reduction with UMAP (to reduce 300 to 2 dimensions)</a:t>
            </a:r>
          </a:p>
          <a:p>
            <a:pPr marL="342900" indent="-342900">
              <a:buFont typeface="Courier New" panose="02070309020205020404" pitchFamily="49" charset="0"/>
              <a:buChar char="o"/>
            </a:pPr>
            <a:r>
              <a:rPr lang="en-AU" sz="2000" dirty="0">
                <a:solidFill>
                  <a:srgbClr val="51247A"/>
                </a:solidFill>
              </a:rPr>
              <a:t>UMAP: better at  retaining both local and global structure during dimensionality reduction compared to similar methods (t-SNE)</a:t>
            </a:r>
          </a:p>
          <a:p>
            <a:pPr marL="342900" indent="-342900">
              <a:buFont typeface="Courier New" panose="02070309020205020404" pitchFamily="49" charset="0"/>
              <a:buChar char="o"/>
            </a:pPr>
            <a:r>
              <a:rPr lang="en-AU" sz="2000" dirty="0">
                <a:solidFill>
                  <a:srgbClr val="51247A"/>
                </a:solidFill>
              </a:rPr>
              <a:t>Two methods:</a:t>
            </a:r>
          </a:p>
          <a:p>
            <a:pPr marL="702900" lvl="2" indent="-342900">
              <a:buFont typeface="Courier New" panose="02070309020205020404" pitchFamily="49" charset="0"/>
              <a:buChar char="o"/>
            </a:pPr>
            <a:r>
              <a:rPr lang="en-AU" sz="2000" dirty="0">
                <a:solidFill>
                  <a:srgbClr val="51247A"/>
                </a:solidFill>
              </a:rPr>
              <a:t>perform UMAP after clustering (UA)</a:t>
            </a:r>
          </a:p>
          <a:p>
            <a:pPr marL="702900" lvl="2" indent="-342900">
              <a:buFont typeface="Courier New" panose="02070309020205020404" pitchFamily="49" charset="0"/>
              <a:buChar char="o"/>
            </a:pPr>
            <a:r>
              <a:rPr lang="en-AU" sz="2000" dirty="0">
                <a:solidFill>
                  <a:srgbClr val="51247A"/>
                </a:solidFill>
              </a:rPr>
              <a:t>perform UMAP before clustering (UB)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15</a:t>
            </a:fld>
            <a:endParaRPr lang="en-AU" dirty="0"/>
          </a:p>
        </p:txBody>
      </p:sp>
    </p:spTree>
    <p:extLst>
      <p:ext uri="{BB962C8B-B14F-4D97-AF65-F5344CB8AC3E}">
        <p14:creationId xmlns:p14="http://schemas.microsoft.com/office/powerpoint/2010/main" val="112628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a:t>
            </a:r>
            <a:r>
              <a:rPr lang="en-AU" sz="1500" dirty="0">
                <a:solidFill>
                  <a:srgbClr val="51247A"/>
                </a:solidFill>
              </a:rPr>
              <a:t> </a:t>
            </a:r>
            <a:r>
              <a:rPr lang="en-AU" sz="15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r>
              <a:rPr lang="en-AU" sz="2000" dirty="0">
                <a:solidFill>
                  <a:srgbClr val="51247A"/>
                </a:solidFill>
              </a:rPr>
              <a:t>?</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16</a:t>
            </a:fld>
            <a:endParaRPr lang="en-AU" dirty="0"/>
          </a:p>
        </p:txBody>
      </p:sp>
    </p:spTree>
    <p:extLst>
      <p:ext uri="{BB962C8B-B14F-4D97-AF65-F5344CB8AC3E}">
        <p14:creationId xmlns:p14="http://schemas.microsoft.com/office/powerpoint/2010/main" val="125907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17</a:t>
            </a:fld>
            <a:endParaRPr lang="en-AU" dirty="0"/>
          </a:p>
        </p:txBody>
      </p:sp>
      <p:sp>
        <p:nvSpPr>
          <p:cNvPr id="7" name="Arrow: Right 6">
            <a:extLst>
              <a:ext uri="{FF2B5EF4-FFF2-40B4-BE49-F238E27FC236}">
                <a16:creationId xmlns:a16="http://schemas.microsoft.com/office/drawing/2014/main" id="{AD453750-77EB-B16C-D98A-458C336AF76F}"/>
              </a:ext>
            </a:extLst>
          </p:cNvPr>
          <p:cNvSpPr/>
          <p:nvPr/>
        </p:nvSpPr>
        <p:spPr>
          <a:xfrm>
            <a:off x="4799856"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7E214ED8-8962-8410-52A7-2B1B903622FA}"/>
              </a:ext>
            </a:extLst>
          </p:cNvPr>
          <p:cNvSpPr txBox="1"/>
          <p:nvPr/>
        </p:nvSpPr>
        <p:spPr>
          <a:xfrm>
            <a:off x="5366213" y="3986158"/>
            <a:ext cx="936104" cy="369332"/>
          </a:xfrm>
          <a:prstGeom prst="rect">
            <a:avLst/>
          </a:prstGeom>
          <a:noFill/>
        </p:spPr>
        <p:txBody>
          <a:bodyPr wrap="square" rtlCol="0">
            <a:spAutoFit/>
          </a:bodyPr>
          <a:lstStyle/>
          <a:p>
            <a:r>
              <a:rPr lang="en-AU" dirty="0" err="1"/>
              <a:t>Color</a:t>
            </a:r>
            <a:endParaRPr lang="en-AU" dirty="0"/>
          </a:p>
        </p:txBody>
      </p:sp>
      <p:sp>
        <p:nvSpPr>
          <p:cNvPr id="10" name="TextBox 9">
            <a:extLst>
              <a:ext uri="{FF2B5EF4-FFF2-40B4-BE49-F238E27FC236}">
                <a16:creationId xmlns:a16="http://schemas.microsoft.com/office/drawing/2014/main" id="{86490501-4870-FD06-9C71-020AFB27E140}"/>
              </a:ext>
            </a:extLst>
          </p:cNvPr>
          <p:cNvSpPr txBox="1"/>
          <p:nvPr/>
        </p:nvSpPr>
        <p:spPr>
          <a:xfrm>
            <a:off x="10098182" y="3857171"/>
            <a:ext cx="1686450" cy="646331"/>
          </a:xfrm>
          <a:prstGeom prst="rect">
            <a:avLst/>
          </a:prstGeom>
          <a:noFill/>
        </p:spPr>
        <p:txBody>
          <a:bodyPr wrap="square" rtlCol="0">
            <a:spAutoFit/>
          </a:bodyPr>
          <a:lstStyle/>
          <a:p>
            <a:pPr algn="ctr"/>
            <a:r>
              <a:rPr lang="en-AU" b="1" dirty="0"/>
              <a:t>Accuracy</a:t>
            </a:r>
            <a:br>
              <a:rPr lang="en-AU" dirty="0"/>
            </a:br>
            <a:r>
              <a:rPr lang="en-AU" dirty="0"/>
              <a:t>3/5 = 60 %</a:t>
            </a:r>
          </a:p>
        </p:txBody>
      </p:sp>
      <p:graphicFrame>
        <p:nvGraphicFramePr>
          <p:cNvPr id="11" name="Table 10">
            <a:extLst>
              <a:ext uri="{FF2B5EF4-FFF2-40B4-BE49-F238E27FC236}">
                <a16:creationId xmlns:a16="http://schemas.microsoft.com/office/drawing/2014/main" id="{79F395B6-D14D-C15E-6D1F-0773B9D938C4}"/>
              </a:ext>
            </a:extLst>
          </p:cNvPr>
          <p:cNvGraphicFramePr>
            <a:graphicFrameLocks noGrp="1"/>
          </p:cNvGraphicFramePr>
          <p:nvPr>
            <p:extLst>
              <p:ext uri="{D42A27DB-BD31-4B8C-83A1-F6EECF244321}">
                <p14:modId xmlns:p14="http://schemas.microsoft.com/office/powerpoint/2010/main" val="2420412142"/>
              </p:ext>
            </p:extLst>
          </p:nvPr>
        </p:nvGraphicFramePr>
        <p:xfrm>
          <a:off x="697696" y="3108490"/>
          <a:ext cx="4032448" cy="222504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4048301085"/>
                    </a:ext>
                  </a:extLst>
                </a:gridCol>
                <a:gridCol w="2016224">
                  <a:extLst>
                    <a:ext uri="{9D8B030D-6E8A-4147-A177-3AD203B41FA5}">
                      <a16:colId xmlns:a16="http://schemas.microsoft.com/office/drawing/2014/main" val="3094205698"/>
                    </a:ext>
                  </a:extLst>
                </a:gridCol>
              </a:tblGrid>
              <a:tr h="370840">
                <a:tc>
                  <a:txBody>
                    <a:bodyPr/>
                    <a:lstStyle/>
                    <a:p>
                      <a:r>
                        <a:rPr lang="en-AU" dirty="0"/>
                        <a:t>Cluster X</a:t>
                      </a:r>
                    </a:p>
                  </a:txBody>
                  <a:tcPr/>
                </a:tc>
                <a:tc>
                  <a:txBody>
                    <a:bodyPr/>
                    <a:lstStyle/>
                    <a:p>
                      <a:r>
                        <a:rPr lang="en-AU" dirty="0"/>
                        <a:t>Feature</a:t>
                      </a:r>
                    </a:p>
                  </a:txBody>
                  <a:tcPr/>
                </a:tc>
                <a:extLst>
                  <a:ext uri="{0D108BD9-81ED-4DB2-BD59-A6C34878D82A}">
                    <a16:rowId xmlns:a16="http://schemas.microsoft.com/office/drawing/2014/main" val="3736901327"/>
                  </a:ext>
                </a:extLst>
              </a:tr>
              <a:tr h="370840">
                <a:tc>
                  <a:txBody>
                    <a:bodyPr/>
                    <a:lstStyle/>
                    <a:p>
                      <a:r>
                        <a:rPr lang="en-AU" dirty="0"/>
                        <a:t>Red</a:t>
                      </a:r>
                    </a:p>
                  </a:txBody>
                  <a:tcPr/>
                </a:tc>
                <a:tc>
                  <a:txBody>
                    <a:bodyPr/>
                    <a:lstStyle/>
                    <a:p>
                      <a:r>
                        <a:rPr lang="en-AU" dirty="0" err="1"/>
                        <a:t>Color</a:t>
                      </a:r>
                      <a:endParaRPr lang="en-AU" dirty="0"/>
                    </a:p>
                  </a:txBody>
                  <a:tcPr/>
                </a:tc>
                <a:extLst>
                  <a:ext uri="{0D108BD9-81ED-4DB2-BD59-A6C34878D82A}">
                    <a16:rowId xmlns:a16="http://schemas.microsoft.com/office/drawing/2014/main" val="3079419447"/>
                  </a:ext>
                </a:extLst>
              </a:tr>
              <a:tr h="370840">
                <a:tc>
                  <a:txBody>
                    <a:bodyPr/>
                    <a:lstStyle/>
                    <a:p>
                      <a:r>
                        <a:rPr lang="en-AU" dirty="0"/>
                        <a:t>Blue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898278659"/>
                  </a:ext>
                </a:extLst>
              </a:tr>
              <a:tr h="370840">
                <a:tc>
                  <a:txBody>
                    <a:bodyPr/>
                    <a:lstStyle/>
                    <a:p>
                      <a:r>
                        <a:rPr lang="en-AU" dirty="0"/>
                        <a:t>Purple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1836329595"/>
                  </a:ext>
                </a:extLst>
              </a:tr>
              <a:tr h="370840">
                <a:tc>
                  <a:txBody>
                    <a:bodyPr/>
                    <a:lstStyle/>
                    <a:p>
                      <a:r>
                        <a:rPr lang="en-AU" dirty="0"/>
                        <a:t>Salty</a:t>
                      </a:r>
                    </a:p>
                  </a:txBody>
                  <a:tcPr/>
                </a:tc>
                <a:tc>
                  <a:txBody>
                    <a:bodyPr/>
                    <a:lstStyle/>
                    <a:p>
                      <a:r>
                        <a:rPr lang="en-AU" dirty="0"/>
                        <a:t>Misc.</a:t>
                      </a:r>
                    </a:p>
                  </a:txBody>
                  <a:tcPr/>
                </a:tc>
                <a:extLst>
                  <a:ext uri="{0D108BD9-81ED-4DB2-BD59-A6C34878D82A}">
                    <a16:rowId xmlns:a16="http://schemas.microsoft.com/office/drawing/2014/main" val="4037357938"/>
                  </a:ext>
                </a:extLst>
              </a:tr>
              <a:tr h="370840">
                <a:tc>
                  <a:txBody>
                    <a:bodyPr/>
                    <a:lstStyle/>
                    <a:p>
                      <a:r>
                        <a:rPr lang="en-AU" dirty="0"/>
                        <a:t>Green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94842448"/>
                  </a:ext>
                </a:extLst>
              </a:tr>
            </a:tbl>
          </a:graphicData>
        </a:graphic>
      </p:graphicFrame>
      <p:sp>
        <p:nvSpPr>
          <p:cNvPr id="12" name="Arrow: Right 11">
            <a:extLst>
              <a:ext uri="{FF2B5EF4-FFF2-40B4-BE49-F238E27FC236}">
                <a16:creationId xmlns:a16="http://schemas.microsoft.com/office/drawing/2014/main" id="{66B9690D-2B05-BB31-A175-AF84B8624258}"/>
              </a:ext>
            </a:extLst>
          </p:cNvPr>
          <p:cNvSpPr/>
          <p:nvPr/>
        </p:nvSpPr>
        <p:spPr>
          <a:xfrm>
            <a:off x="6168008"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aphicFrame>
        <p:nvGraphicFramePr>
          <p:cNvPr id="13" name="Table 12">
            <a:extLst>
              <a:ext uri="{FF2B5EF4-FFF2-40B4-BE49-F238E27FC236}">
                <a16:creationId xmlns:a16="http://schemas.microsoft.com/office/drawing/2014/main" id="{0B3E4367-579A-EA70-5BFE-9ABDDACFE183}"/>
              </a:ext>
            </a:extLst>
          </p:cNvPr>
          <p:cNvGraphicFramePr>
            <a:graphicFrameLocks noGrp="1"/>
          </p:cNvGraphicFramePr>
          <p:nvPr>
            <p:extLst>
              <p:ext uri="{D42A27DB-BD31-4B8C-83A1-F6EECF244321}">
                <p14:modId xmlns:p14="http://schemas.microsoft.com/office/powerpoint/2010/main" val="1331248674"/>
              </p:ext>
            </p:extLst>
          </p:nvPr>
        </p:nvGraphicFramePr>
        <p:xfrm>
          <a:off x="6825064" y="3113570"/>
          <a:ext cx="3229080" cy="2219960"/>
        </p:xfrm>
        <a:graphic>
          <a:graphicData uri="http://schemas.openxmlformats.org/drawingml/2006/table">
            <a:tbl>
              <a:tblPr firstRow="1" bandRow="1">
                <a:tableStyleId>{5C22544A-7EE6-4342-B048-85BDC9FD1C3A}</a:tableStyleId>
              </a:tblPr>
              <a:tblGrid>
                <a:gridCol w="2151256">
                  <a:extLst>
                    <a:ext uri="{9D8B030D-6E8A-4147-A177-3AD203B41FA5}">
                      <a16:colId xmlns:a16="http://schemas.microsoft.com/office/drawing/2014/main" val="4048301085"/>
                    </a:ext>
                  </a:extLst>
                </a:gridCol>
                <a:gridCol w="1077824">
                  <a:extLst>
                    <a:ext uri="{9D8B030D-6E8A-4147-A177-3AD203B41FA5}">
                      <a16:colId xmlns:a16="http://schemas.microsoft.com/office/drawing/2014/main" val="3094205698"/>
                    </a:ext>
                  </a:extLst>
                </a:gridCol>
              </a:tblGrid>
              <a:tr h="122416">
                <a:tc>
                  <a:txBody>
                    <a:bodyPr/>
                    <a:lstStyle/>
                    <a:p>
                      <a:r>
                        <a:rPr lang="en-AU" dirty="0"/>
                        <a:t>Comparison</a:t>
                      </a:r>
                    </a:p>
                  </a:txBody>
                  <a:tcPr/>
                </a:tc>
                <a:tc>
                  <a:txBody>
                    <a:bodyPr/>
                    <a:lstStyle/>
                    <a:p>
                      <a:pPr algn="ctr"/>
                      <a:r>
                        <a:rPr lang="en-AU" dirty="0"/>
                        <a:t>Cluster</a:t>
                      </a:r>
                    </a:p>
                  </a:txBody>
                  <a:tcPr/>
                </a:tc>
                <a:extLst>
                  <a:ext uri="{0D108BD9-81ED-4DB2-BD59-A6C34878D82A}">
                    <a16:rowId xmlns:a16="http://schemas.microsoft.com/office/drawing/2014/main" val="3736901327"/>
                  </a:ext>
                </a:extLst>
              </a:tr>
              <a:tr h="370840">
                <a:tc>
                  <a:txBody>
                    <a:bodyPr/>
                    <a:lstStyle/>
                    <a:p>
                      <a:r>
                        <a:rPr lang="en-AU" dirty="0"/>
                        <a:t>Yellow</a:t>
                      </a:r>
                    </a:p>
                  </a:txBody>
                  <a:tcPr/>
                </a:tc>
                <a:tc>
                  <a:txBody>
                    <a:bodyPr/>
                    <a:lstStyle/>
                    <a:p>
                      <a:pPr algn="ctr"/>
                      <a:r>
                        <a:rPr lang="en-AU" dirty="0"/>
                        <a:t>X</a:t>
                      </a:r>
                    </a:p>
                  </a:txBody>
                  <a:tcPr/>
                </a:tc>
                <a:extLst>
                  <a:ext uri="{0D108BD9-81ED-4DB2-BD59-A6C34878D82A}">
                    <a16:rowId xmlns:a16="http://schemas.microsoft.com/office/drawing/2014/main" val="3079419447"/>
                  </a:ext>
                </a:extLst>
              </a:tr>
              <a:tr h="370840">
                <a:tc>
                  <a:txBody>
                    <a:bodyPr/>
                    <a:lstStyle/>
                    <a:p>
                      <a:r>
                        <a:rPr lang="en-AU" dirty="0"/>
                        <a:t>Aqua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X</a:t>
                      </a:r>
                    </a:p>
                  </a:txBody>
                  <a:tcPr/>
                </a:tc>
                <a:extLst>
                  <a:ext uri="{0D108BD9-81ED-4DB2-BD59-A6C34878D82A}">
                    <a16:rowId xmlns:a16="http://schemas.microsoft.com/office/drawing/2014/main" val="898278659"/>
                  </a:ext>
                </a:extLst>
              </a:tr>
              <a:tr h="370840">
                <a:tc>
                  <a:txBody>
                    <a:bodyPr/>
                    <a:lstStyle/>
                    <a:p>
                      <a:r>
                        <a:rPr lang="en-AU" dirty="0"/>
                        <a:t>Maroon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1836329595"/>
                  </a:ext>
                </a:extLst>
              </a:tr>
              <a:tr h="370840">
                <a:tc>
                  <a:txBody>
                    <a:bodyPr/>
                    <a:lstStyle/>
                    <a:p>
                      <a:r>
                        <a:rPr lang="en-AU" dirty="0"/>
                        <a:t>Teal</a:t>
                      </a:r>
                    </a:p>
                  </a:txBody>
                  <a:tcPr/>
                </a:tc>
                <a:tc>
                  <a:txBody>
                    <a:bodyPr/>
                    <a:lstStyle/>
                    <a:p>
                      <a:pPr algn="ctr"/>
                      <a:r>
                        <a:rPr lang="en-AU" dirty="0"/>
                        <a:t>X</a:t>
                      </a:r>
                    </a:p>
                  </a:txBody>
                  <a:tcPr/>
                </a:tc>
                <a:extLst>
                  <a:ext uri="{0D108BD9-81ED-4DB2-BD59-A6C34878D82A}">
                    <a16:rowId xmlns:a16="http://schemas.microsoft.com/office/drawing/2014/main" val="4037357938"/>
                  </a:ext>
                </a:extLst>
              </a:tr>
              <a:tr h="370840">
                <a:tc>
                  <a:txBody>
                    <a:bodyPr/>
                    <a:lstStyle/>
                    <a:p>
                      <a:r>
                        <a:rPr lang="en-AU" dirty="0"/>
                        <a:t>Violet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94842448"/>
                  </a:ext>
                </a:extLst>
              </a:tr>
            </a:tbl>
          </a:graphicData>
        </a:graphic>
      </p:graphicFrame>
    </p:spTree>
    <p:extLst>
      <p:ext uri="{BB962C8B-B14F-4D97-AF65-F5344CB8AC3E}">
        <p14:creationId xmlns:p14="http://schemas.microsoft.com/office/powerpoint/2010/main" val="304125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Results and Evaluation</a:t>
            </a:r>
          </a:p>
        </p:txBody>
      </p:sp>
    </p:spTree>
    <p:extLst>
      <p:ext uri="{BB962C8B-B14F-4D97-AF65-F5344CB8AC3E}">
        <p14:creationId xmlns:p14="http://schemas.microsoft.com/office/powerpoint/2010/main" val="34440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19</a:t>
            </a:fld>
            <a:endParaRPr lang="en-AU" dirty="0"/>
          </a:p>
        </p:txBody>
      </p:sp>
      <p:pic>
        <p:nvPicPr>
          <p:cNvPr id="7" name="Picture 6" descr="A map of different colors&#10;&#10;Description automatically generated">
            <a:extLst>
              <a:ext uri="{FF2B5EF4-FFF2-40B4-BE49-F238E27FC236}">
                <a16:creationId xmlns:a16="http://schemas.microsoft.com/office/drawing/2014/main" id="{CA357A79-2F53-CA73-566E-8E9032607F0F}"/>
              </a:ext>
            </a:extLst>
          </p:cNvPr>
          <p:cNvPicPr>
            <a:picLocks noChangeAspect="1"/>
          </p:cNvPicPr>
          <p:nvPr/>
        </p:nvPicPr>
        <p:blipFill rotWithShape="1">
          <a:blip r:embed="rId2">
            <a:extLst>
              <a:ext uri="{28A0092B-C50C-407E-A947-70E740481C1C}">
                <a14:useLocalDpi xmlns:a14="http://schemas.microsoft.com/office/drawing/2010/main" val="0"/>
              </a:ext>
            </a:extLst>
          </a:blip>
          <a:srcRect t="5566"/>
          <a:stretch/>
        </p:blipFill>
        <p:spPr>
          <a:xfrm>
            <a:off x="3614" y="2502631"/>
            <a:ext cx="5898564" cy="3878697"/>
          </a:xfrm>
          <a:prstGeom prst="rect">
            <a:avLst/>
          </a:prstGeom>
        </p:spPr>
      </p:pic>
      <p:pic>
        <p:nvPicPr>
          <p:cNvPr id="8" name="Picture 7" descr="A graph with many colored objects&#10;&#10;Description automatically generated with medium confidence">
            <a:extLst>
              <a:ext uri="{FF2B5EF4-FFF2-40B4-BE49-F238E27FC236}">
                <a16:creationId xmlns:a16="http://schemas.microsoft.com/office/drawing/2014/main" id="{26D5FA2D-8F2A-80FA-D89C-9BBA65FBBCF5}"/>
              </a:ext>
            </a:extLst>
          </p:cNvPr>
          <p:cNvPicPr>
            <a:picLocks noChangeAspect="1"/>
          </p:cNvPicPr>
          <p:nvPr/>
        </p:nvPicPr>
        <p:blipFill rotWithShape="1">
          <a:blip r:embed="rId3">
            <a:extLst>
              <a:ext uri="{28A0092B-C50C-407E-A947-70E740481C1C}">
                <a14:useLocalDpi xmlns:a14="http://schemas.microsoft.com/office/drawing/2010/main" val="0"/>
              </a:ext>
            </a:extLst>
          </a:blip>
          <a:srcRect t="6404"/>
          <a:stretch/>
        </p:blipFill>
        <p:spPr>
          <a:xfrm>
            <a:off x="6164459" y="2502631"/>
            <a:ext cx="6008065" cy="3950703"/>
          </a:xfrm>
          <a:prstGeom prst="rect">
            <a:avLst/>
          </a:prstGeom>
        </p:spPr>
      </p:pic>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(8K)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(8K) </a:t>
            </a:r>
          </a:p>
        </p:txBody>
      </p:sp>
      <p:sp>
        <p:nvSpPr>
          <p:cNvPr id="2" name="TextBox 1">
            <a:extLst>
              <a:ext uri="{FF2B5EF4-FFF2-40B4-BE49-F238E27FC236}">
                <a16:creationId xmlns:a16="http://schemas.microsoft.com/office/drawing/2014/main" id="{D8607965-A8A7-22D3-92CC-998AF3696F9B}"/>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63% </a:t>
            </a:r>
          </a:p>
        </p:txBody>
      </p:sp>
      <p:sp>
        <p:nvSpPr>
          <p:cNvPr id="4" name="TextBox 3">
            <a:extLst>
              <a:ext uri="{FF2B5EF4-FFF2-40B4-BE49-F238E27FC236}">
                <a16:creationId xmlns:a16="http://schemas.microsoft.com/office/drawing/2014/main" id="{65BD222C-7715-C0CE-1638-FD28535AE74B}"/>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67% </a:t>
            </a:r>
          </a:p>
        </p:txBody>
      </p:sp>
    </p:spTree>
    <p:extLst>
      <p:ext uri="{BB962C8B-B14F-4D97-AF65-F5344CB8AC3E}">
        <p14:creationId xmlns:p14="http://schemas.microsoft.com/office/powerpoint/2010/main" val="4588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2348456"/>
            <a:ext cx="10801350" cy="3960864"/>
          </a:xfrm>
          <a:ln w="57150">
            <a:solidFill>
              <a:srgbClr val="51247A"/>
            </a:solidFill>
          </a:ln>
        </p:spPr>
        <p:txBody>
          <a:bodyPr>
            <a:normAutofit fontScale="85000" lnSpcReduction="20000"/>
          </a:bodyPr>
          <a:lstStyle/>
          <a:p>
            <a:pPr algn="ctr"/>
            <a:endParaRPr lang="en-AU" sz="2000" dirty="0">
              <a:solidFill>
                <a:srgbClr val="51247A"/>
              </a:solidFill>
            </a:endParaRPr>
          </a:p>
          <a:p>
            <a:pPr algn="ctr"/>
            <a:r>
              <a:rPr lang="en-AU" sz="2600" dirty="0">
                <a:solidFill>
                  <a:srgbClr val="51247A"/>
                </a:solidFill>
              </a:rPr>
              <a:t>Meaning obviously represents fundamental property of language </a:t>
            </a:r>
            <a:br>
              <a:rPr lang="en-AU" sz="2600" dirty="0">
                <a:solidFill>
                  <a:srgbClr val="51247A"/>
                </a:solidFill>
              </a:rPr>
            </a:br>
            <a:r>
              <a:rPr lang="en-AU" sz="2600" dirty="0">
                <a:solidFill>
                  <a:srgbClr val="51247A"/>
                </a:solidFill>
              </a:rPr>
              <a:t>and semantics impact all levels of linguistic analysis.</a:t>
            </a:r>
          </a:p>
          <a:p>
            <a:pPr algn="ctr"/>
            <a:endParaRPr lang="en-AU" sz="2600" dirty="0">
              <a:solidFill>
                <a:srgbClr val="51247A"/>
              </a:solidFill>
            </a:endParaRPr>
          </a:p>
          <a:p>
            <a:pPr algn="ctr"/>
            <a:r>
              <a:rPr lang="en-AU" sz="2600" dirty="0">
                <a:solidFill>
                  <a:srgbClr val="51247A"/>
                </a:solidFill>
              </a:rPr>
              <a:t>Including semantics in linguistic analyses is, however, hampered </a:t>
            </a:r>
            <a:br>
              <a:rPr lang="en-AU" sz="2600" dirty="0">
                <a:solidFill>
                  <a:srgbClr val="51247A"/>
                </a:solidFill>
              </a:rPr>
            </a:br>
            <a:r>
              <a:rPr lang="en-AU" sz="2600" dirty="0">
                <a:solidFill>
                  <a:srgbClr val="51247A"/>
                </a:solidFill>
              </a:rPr>
              <a:t>by the fact that the annotation of semantics is laborious, time-intensive, </a:t>
            </a:r>
            <a:br>
              <a:rPr lang="en-AU" sz="2600" dirty="0">
                <a:solidFill>
                  <a:srgbClr val="51247A"/>
                </a:solidFill>
              </a:rPr>
            </a:br>
            <a:r>
              <a:rPr lang="en-AU" sz="2600" dirty="0">
                <a:solidFill>
                  <a:srgbClr val="51247A"/>
                </a:solidFill>
              </a:rPr>
              <a:t>and often subjective.</a:t>
            </a:r>
          </a:p>
          <a:p>
            <a:pPr algn="ctr"/>
            <a:endParaRPr lang="en-AU" sz="2600" dirty="0">
              <a:solidFill>
                <a:srgbClr val="51247A"/>
              </a:solidFill>
            </a:endParaRPr>
          </a:p>
          <a:p>
            <a:pPr algn="ctr"/>
            <a:r>
              <a:rPr lang="en-AU" sz="2600" dirty="0">
                <a:solidFill>
                  <a:srgbClr val="51247A"/>
                </a:solidFill>
              </a:rPr>
              <a:t>This study aims to explore options that use a usage-based, </a:t>
            </a:r>
            <a:br>
              <a:rPr lang="en-AU" sz="2600" dirty="0">
                <a:solidFill>
                  <a:srgbClr val="51247A"/>
                </a:solidFill>
              </a:rPr>
            </a:br>
            <a:r>
              <a:rPr lang="en-AU" sz="2600" dirty="0">
                <a:solidFill>
                  <a:srgbClr val="51247A"/>
                </a:solidFill>
              </a:rPr>
              <a:t>automated method for annotating semantics so that meaning aspects </a:t>
            </a:r>
            <a:br>
              <a:rPr lang="en-AU" sz="2600" dirty="0">
                <a:solidFill>
                  <a:srgbClr val="51247A"/>
                </a:solidFill>
              </a:rPr>
            </a:br>
            <a:r>
              <a:rPr lang="en-AU" sz="2600" dirty="0">
                <a:solidFill>
                  <a:srgbClr val="51247A"/>
                </a:solidFill>
              </a:rPr>
              <a:t>are easier to integrate into linguistic analyses.</a:t>
            </a:r>
          </a:p>
          <a:p>
            <a:pPr algn="ctr"/>
            <a:endParaRPr lang="en-AU" sz="2600" dirty="0">
              <a:solidFill>
                <a:srgbClr val="51247A"/>
              </a:solidFill>
            </a:endParaRPr>
          </a:p>
          <a:p>
            <a:pPr marL="342900" indent="-342900" algn="ctr">
              <a:buFont typeface="Courier New" panose="02070309020205020404" pitchFamily="49" charset="0"/>
              <a:buChar char="o"/>
            </a:pPr>
            <a:endParaRPr lang="en-AU" sz="2000"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Starting Point</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a:t>
            </a:fld>
            <a:endParaRPr lang="en-AU" dirty="0"/>
          </a:p>
        </p:txBody>
      </p:sp>
    </p:spTree>
    <p:extLst>
      <p:ext uri="{BB962C8B-B14F-4D97-AF65-F5344CB8AC3E}">
        <p14:creationId xmlns:p14="http://schemas.microsoft.com/office/powerpoint/2010/main" val="427831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(12K)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(12K) </a:t>
            </a:r>
          </a:p>
        </p:txBody>
      </p:sp>
      <p:pic>
        <p:nvPicPr>
          <p:cNvPr id="12" name="Picture 11" descr="A map of different colors&#10;&#10;Description automatically generated">
            <a:extLst>
              <a:ext uri="{FF2B5EF4-FFF2-40B4-BE49-F238E27FC236}">
                <a16:creationId xmlns:a16="http://schemas.microsoft.com/office/drawing/2014/main" id="{41DF08D1-5170-4E57-A758-9E3B6C5DE0AA}"/>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18673" y="2486230"/>
            <a:ext cx="6114673" cy="3967103"/>
          </a:xfrm>
          <a:prstGeom prst="rect">
            <a:avLst/>
          </a:prstGeom>
        </p:spPr>
      </p:pic>
      <p:pic>
        <p:nvPicPr>
          <p:cNvPr id="13" name="Picture 12" descr="A map of different colors&#10;&#10;Description automatically generated">
            <a:extLst>
              <a:ext uri="{FF2B5EF4-FFF2-40B4-BE49-F238E27FC236}">
                <a16:creationId xmlns:a16="http://schemas.microsoft.com/office/drawing/2014/main" id="{3629BEB3-0587-ECF5-439C-0A03393487B8}"/>
              </a:ext>
            </a:extLst>
          </p:cNvPr>
          <p:cNvPicPr>
            <a:picLocks noChangeAspect="1"/>
          </p:cNvPicPr>
          <p:nvPr/>
        </p:nvPicPr>
        <p:blipFill rotWithShape="1">
          <a:blip r:embed="rId3">
            <a:extLst>
              <a:ext uri="{28A0092B-C50C-407E-A947-70E740481C1C}">
                <a14:useLocalDpi xmlns:a14="http://schemas.microsoft.com/office/drawing/2010/main" val="0"/>
              </a:ext>
            </a:extLst>
          </a:blip>
          <a:srcRect t="6372"/>
          <a:stretch/>
        </p:blipFill>
        <p:spPr>
          <a:xfrm>
            <a:off x="5928053" y="2492896"/>
            <a:ext cx="6144611" cy="3967103"/>
          </a:xfrm>
          <a:prstGeom prst="rect">
            <a:avLst/>
          </a:prstGeom>
        </p:spPr>
      </p:pic>
      <p:sp>
        <p:nvSpPr>
          <p:cNvPr id="14" name="TextBox 13">
            <a:extLst>
              <a:ext uri="{FF2B5EF4-FFF2-40B4-BE49-F238E27FC236}">
                <a16:creationId xmlns:a16="http://schemas.microsoft.com/office/drawing/2014/main" id="{6D7A6587-2F50-291A-EBAD-9844D9095E93}"/>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50% </a:t>
            </a:r>
          </a:p>
        </p:txBody>
      </p:sp>
      <p:sp>
        <p:nvSpPr>
          <p:cNvPr id="15" name="TextBox 14">
            <a:extLst>
              <a:ext uri="{FF2B5EF4-FFF2-40B4-BE49-F238E27FC236}">
                <a16:creationId xmlns:a16="http://schemas.microsoft.com/office/drawing/2014/main" id="{E96ECB90-8201-03B6-CC21-C36A493E43A8}"/>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spTree>
    <p:extLst>
      <p:ext uri="{BB962C8B-B14F-4D97-AF65-F5344CB8AC3E}">
        <p14:creationId xmlns:p14="http://schemas.microsoft.com/office/powerpoint/2010/main" val="297258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(K8)</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21</a:t>
            </a:fld>
            <a:endParaRPr lang="en-AU" dirty="0"/>
          </a:p>
        </p:txBody>
      </p:sp>
      <p:sp>
        <p:nvSpPr>
          <p:cNvPr id="4" name="TextBox 3">
            <a:extLst>
              <a:ext uri="{FF2B5EF4-FFF2-40B4-BE49-F238E27FC236}">
                <a16:creationId xmlns:a16="http://schemas.microsoft.com/office/drawing/2014/main" id="{65BD222C-7715-C0CE-1638-FD28535AE74B}"/>
              </a:ext>
            </a:extLst>
          </p:cNvPr>
          <p:cNvSpPr txBox="1"/>
          <p:nvPr/>
        </p:nvSpPr>
        <p:spPr>
          <a:xfrm>
            <a:off x="2855640" y="6488668"/>
            <a:ext cx="3688631" cy="369332"/>
          </a:xfrm>
          <a:prstGeom prst="rect">
            <a:avLst/>
          </a:prstGeom>
          <a:noFill/>
        </p:spPr>
        <p:txBody>
          <a:bodyPr wrap="square" rtlCol="0">
            <a:spAutoFit/>
          </a:bodyPr>
          <a:lstStyle/>
          <a:p>
            <a:pPr algn="ctr"/>
            <a:r>
              <a:rPr lang="en-AU" dirty="0">
                <a:solidFill>
                  <a:srgbClr val="51247A"/>
                </a:solidFill>
              </a:rPr>
              <a:t>Average Consistency = 67% </a:t>
            </a:r>
          </a:p>
        </p:txBody>
      </p:sp>
      <p:pic>
        <p:nvPicPr>
          <p:cNvPr id="5" name="Picture 4">
            <a:extLst>
              <a:ext uri="{FF2B5EF4-FFF2-40B4-BE49-F238E27FC236}">
                <a16:creationId xmlns:a16="http://schemas.microsoft.com/office/drawing/2014/main" id="{5B0FABA4-DD87-8D4F-82CD-6F771EDE4B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1"/>
          <a:stretch/>
        </p:blipFill>
        <p:spPr bwMode="auto">
          <a:xfrm>
            <a:off x="-1" y="1956556"/>
            <a:ext cx="8468143" cy="4562615"/>
          </a:xfrm>
          <a:prstGeom prst="rect">
            <a:avLst/>
          </a:prstGeom>
          <a:noFill/>
          <a:ln>
            <a:noFill/>
          </a:ln>
          <a:extLst>
            <a:ext uri="{53640926-AAD7-44D8-BBD7-CCE9431645EC}">
              <a14:shadowObscured xmlns:a14="http://schemas.microsoft.com/office/drawing/2010/main"/>
            </a:ext>
          </a:extLst>
        </p:spPr>
      </p:pic>
      <p:graphicFrame>
        <p:nvGraphicFramePr>
          <p:cNvPr id="12" name="Table 11">
            <a:extLst>
              <a:ext uri="{FF2B5EF4-FFF2-40B4-BE49-F238E27FC236}">
                <a16:creationId xmlns:a16="http://schemas.microsoft.com/office/drawing/2014/main" id="{BBD9B5A2-887F-DD1F-4783-F1770895614D}"/>
              </a:ext>
            </a:extLst>
          </p:cNvPr>
          <p:cNvGraphicFramePr>
            <a:graphicFrameLocks noGrp="1"/>
          </p:cNvGraphicFramePr>
          <p:nvPr>
            <p:extLst>
              <p:ext uri="{D42A27DB-BD31-4B8C-83A1-F6EECF244321}">
                <p14:modId xmlns:p14="http://schemas.microsoft.com/office/powerpoint/2010/main" val="4063543317"/>
              </p:ext>
            </p:extLst>
          </p:nvPr>
        </p:nvGraphicFramePr>
        <p:xfrm>
          <a:off x="8562974" y="764704"/>
          <a:ext cx="3439358" cy="6009640"/>
        </p:xfrm>
        <a:graphic>
          <a:graphicData uri="http://schemas.openxmlformats.org/drawingml/2006/table">
            <a:tbl>
              <a:tblPr firstRow="1" bandRow="1">
                <a:tableStyleId>{5C22544A-7EE6-4342-B048-85BDC9FD1C3A}</a:tableStyleId>
              </a:tblPr>
              <a:tblGrid>
                <a:gridCol w="485354">
                  <a:extLst>
                    <a:ext uri="{9D8B030D-6E8A-4147-A177-3AD203B41FA5}">
                      <a16:colId xmlns:a16="http://schemas.microsoft.com/office/drawing/2014/main" val="2463979349"/>
                    </a:ext>
                  </a:extLst>
                </a:gridCol>
                <a:gridCol w="1800200">
                  <a:extLst>
                    <a:ext uri="{9D8B030D-6E8A-4147-A177-3AD203B41FA5}">
                      <a16:colId xmlns:a16="http://schemas.microsoft.com/office/drawing/2014/main" val="2826618503"/>
                    </a:ext>
                  </a:extLst>
                </a:gridCol>
                <a:gridCol w="1153804">
                  <a:extLst>
                    <a:ext uri="{9D8B030D-6E8A-4147-A177-3AD203B41FA5}">
                      <a16:colId xmlns:a16="http://schemas.microsoft.com/office/drawing/2014/main" val="2104168447"/>
                    </a:ext>
                  </a:extLst>
                </a:gridCol>
              </a:tblGrid>
              <a:tr h="370840">
                <a:tc>
                  <a:txBody>
                    <a:bodyPr/>
                    <a:lstStyle/>
                    <a:p>
                      <a:r>
                        <a:rPr lang="en-AU" sz="1400" dirty="0"/>
                        <a:t>Id</a:t>
                      </a:r>
                    </a:p>
                  </a:txBody>
                  <a:tcPr/>
                </a:tc>
                <a:tc>
                  <a:txBody>
                    <a:bodyPr/>
                    <a:lstStyle/>
                    <a:p>
                      <a:r>
                        <a:rPr lang="en-AU" sz="1400" dirty="0"/>
                        <a:t>Label</a:t>
                      </a:r>
                    </a:p>
                  </a:txBody>
                  <a:tcPr/>
                </a:tc>
                <a:tc>
                  <a:txBody>
                    <a:bodyPr/>
                    <a:lstStyle/>
                    <a:p>
                      <a:r>
                        <a:rPr lang="en-AU" sz="1400" dirty="0"/>
                        <a:t>Example</a:t>
                      </a:r>
                    </a:p>
                  </a:txBody>
                  <a:tcPr/>
                </a:tc>
                <a:extLst>
                  <a:ext uri="{0D108BD9-81ED-4DB2-BD59-A6C34878D82A}">
                    <a16:rowId xmlns:a16="http://schemas.microsoft.com/office/drawing/2014/main" val="3943929908"/>
                  </a:ext>
                </a:extLst>
              </a:tr>
              <a:tr h="370840">
                <a:tc>
                  <a:txBody>
                    <a:bodyPr/>
                    <a:lstStyle/>
                    <a:p>
                      <a:r>
                        <a:rPr lang="en-AU" sz="1400" dirty="0"/>
                        <a:t>1</a:t>
                      </a:r>
                    </a:p>
                  </a:txBody>
                  <a:tcPr/>
                </a:tc>
                <a:tc>
                  <a:txBody>
                    <a:bodyPr/>
                    <a:lstStyle/>
                    <a:p>
                      <a:r>
                        <a:rPr lang="en-AU" sz="1400" dirty="0"/>
                        <a:t>Affiliative (nation/state/region)</a:t>
                      </a:r>
                    </a:p>
                  </a:txBody>
                  <a:tcPr/>
                </a:tc>
                <a:tc>
                  <a:txBody>
                    <a:bodyPr/>
                    <a:lstStyle/>
                    <a:p>
                      <a:r>
                        <a:rPr lang="en-AU" sz="1400" dirty="0"/>
                        <a:t>American, Japanese, Islamic</a:t>
                      </a:r>
                    </a:p>
                  </a:txBody>
                  <a:tcPr/>
                </a:tc>
                <a:extLst>
                  <a:ext uri="{0D108BD9-81ED-4DB2-BD59-A6C34878D82A}">
                    <a16:rowId xmlns:a16="http://schemas.microsoft.com/office/drawing/2014/main" val="3909697527"/>
                  </a:ext>
                </a:extLst>
              </a:tr>
              <a:tr h="370840">
                <a:tc>
                  <a:txBody>
                    <a:bodyPr/>
                    <a:lstStyle/>
                    <a:p>
                      <a:r>
                        <a:rPr lang="en-AU" sz="1400" dirty="0"/>
                        <a:t>2</a:t>
                      </a:r>
                    </a:p>
                  </a:txBody>
                  <a:tcPr/>
                </a:tc>
                <a:tc>
                  <a:txBody>
                    <a:bodyPr/>
                    <a:lstStyle/>
                    <a:p>
                      <a:r>
                        <a:rPr lang="en-AU" sz="1400" dirty="0"/>
                        <a:t>Evaluative (judgemental)</a:t>
                      </a:r>
                    </a:p>
                  </a:txBody>
                  <a:tcPr/>
                </a:tc>
                <a:tc>
                  <a:txBody>
                    <a:bodyPr/>
                    <a:lstStyle/>
                    <a:p>
                      <a:r>
                        <a:rPr lang="en-AU" sz="1400" dirty="0"/>
                        <a:t>hard, bad, possible, wrong</a:t>
                      </a:r>
                    </a:p>
                  </a:txBody>
                  <a:tcPr/>
                </a:tc>
                <a:extLst>
                  <a:ext uri="{0D108BD9-81ED-4DB2-BD59-A6C34878D82A}">
                    <a16:rowId xmlns:a16="http://schemas.microsoft.com/office/drawing/2014/main" val="2902625885"/>
                  </a:ext>
                </a:extLst>
              </a:tr>
              <a:tr h="370840">
                <a:tc>
                  <a:txBody>
                    <a:bodyPr/>
                    <a:lstStyle/>
                    <a:p>
                      <a:r>
                        <a:rPr lang="en-AU" sz="1400" dirty="0"/>
                        <a:t>3</a:t>
                      </a:r>
                    </a:p>
                  </a:txBody>
                  <a:tcPr/>
                </a:tc>
                <a:tc>
                  <a:txBody>
                    <a:bodyPr/>
                    <a:lstStyle/>
                    <a:p>
                      <a:r>
                        <a:rPr lang="en-AU" sz="1400" dirty="0"/>
                        <a:t>Medical</a:t>
                      </a:r>
                    </a:p>
                  </a:txBody>
                  <a:tcPr/>
                </a:tc>
                <a:tc>
                  <a:txBody>
                    <a:bodyPr/>
                    <a:lstStyle/>
                    <a:p>
                      <a:r>
                        <a:rPr lang="en-AU" sz="1400" dirty="0"/>
                        <a:t>mental, genetic, spinal</a:t>
                      </a:r>
                    </a:p>
                  </a:txBody>
                  <a:tcPr/>
                </a:tc>
                <a:extLst>
                  <a:ext uri="{0D108BD9-81ED-4DB2-BD59-A6C34878D82A}">
                    <a16:rowId xmlns:a16="http://schemas.microsoft.com/office/drawing/2014/main" val="4065277416"/>
                  </a:ext>
                </a:extLst>
              </a:tr>
              <a:tr h="370840">
                <a:tc>
                  <a:txBody>
                    <a:bodyPr/>
                    <a:lstStyle/>
                    <a:p>
                      <a:r>
                        <a:rPr lang="en-AU" sz="1400" dirty="0"/>
                        <a:t>4</a:t>
                      </a:r>
                    </a:p>
                  </a:txBody>
                  <a:tcPr/>
                </a:tc>
                <a:tc>
                  <a:txBody>
                    <a:bodyPr/>
                    <a:lstStyle/>
                    <a:p>
                      <a:r>
                        <a:rPr lang="en-AU" sz="1400" dirty="0"/>
                        <a:t>Art/Genre related</a:t>
                      </a:r>
                    </a:p>
                  </a:txBody>
                  <a:tcPr/>
                </a:tc>
                <a:tc>
                  <a:txBody>
                    <a:bodyPr/>
                    <a:lstStyle/>
                    <a:p>
                      <a:r>
                        <a:rPr lang="en-AU" sz="1400" dirty="0"/>
                        <a:t>popular, beautiful, romantic</a:t>
                      </a:r>
                    </a:p>
                  </a:txBody>
                  <a:tcPr/>
                </a:tc>
                <a:extLst>
                  <a:ext uri="{0D108BD9-81ED-4DB2-BD59-A6C34878D82A}">
                    <a16:rowId xmlns:a16="http://schemas.microsoft.com/office/drawing/2014/main" val="2486672740"/>
                  </a:ext>
                </a:extLst>
              </a:tr>
              <a:tr h="370840">
                <a:tc>
                  <a:txBody>
                    <a:bodyPr/>
                    <a:lstStyle/>
                    <a:p>
                      <a:r>
                        <a:rPr lang="en-AU" sz="1400" dirty="0"/>
                        <a:t>5</a:t>
                      </a:r>
                    </a:p>
                  </a:txBody>
                  <a:tcPr/>
                </a:tc>
                <a:tc>
                  <a:txBody>
                    <a:bodyPr/>
                    <a:lstStyle/>
                    <a:p>
                      <a:r>
                        <a:rPr lang="en-AU" sz="1400" dirty="0"/>
                        <a:t>Descriptive </a:t>
                      </a:r>
                      <a:br>
                        <a:rPr lang="en-AU" sz="1400" dirty="0"/>
                      </a:br>
                      <a:r>
                        <a:rPr lang="en-AU" sz="1400" dirty="0"/>
                        <a:t>(</a:t>
                      </a:r>
                      <a:r>
                        <a:rPr lang="en-AU" sz="1400" dirty="0" err="1"/>
                        <a:t>misc</a:t>
                      </a:r>
                      <a:r>
                        <a:rPr lang="en-AU" sz="1400" dirty="0"/>
                        <a:t>)</a:t>
                      </a:r>
                    </a:p>
                  </a:txBody>
                  <a:tcPr/>
                </a:tc>
                <a:tc>
                  <a:txBody>
                    <a:bodyPr/>
                    <a:lstStyle/>
                    <a:p>
                      <a:r>
                        <a:rPr lang="en-AU" sz="1400" dirty="0"/>
                        <a:t>expensive, cheap, electronic</a:t>
                      </a:r>
                    </a:p>
                  </a:txBody>
                  <a:tcPr/>
                </a:tc>
                <a:extLst>
                  <a:ext uri="{0D108BD9-81ED-4DB2-BD59-A6C34878D82A}">
                    <a16:rowId xmlns:a16="http://schemas.microsoft.com/office/drawing/2014/main" val="1337087543"/>
                  </a:ext>
                </a:extLst>
              </a:tr>
              <a:tr h="370840">
                <a:tc>
                  <a:txBody>
                    <a:bodyPr/>
                    <a:lstStyle/>
                    <a:p>
                      <a:r>
                        <a:rPr lang="en-AU" sz="1400" dirty="0"/>
                        <a:t>6</a:t>
                      </a:r>
                    </a:p>
                  </a:txBody>
                  <a:tcPr/>
                </a:tc>
                <a:tc>
                  <a:txBody>
                    <a:bodyPr/>
                    <a:lstStyle/>
                    <a:p>
                      <a:r>
                        <a:rPr lang="en-AU" sz="1400" dirty="0"/>
                        <a:t>Human traits</a:t>
                      </a:r>
                    </a:p>
                  </a:txBody>
                  <a:tcPr/>
                </a:tc>
                <a:tc>
                  <a:txBody>
                    <a:bodyPr/>
                    <a:lstStyle/>
                    <a:p>
                      <a:r>
                        <a:rPr lang="en-AU" sz="1400" dirty="0"/>
                        <a:t>loyal, glad, faithful</a:t>
                      </a:r>
                    </a:p>
                  </a:txBody>
                  <a:tcPr/>
                </a:tc>
                <a:extLst>
                  <a:ext uri="{0D108BD9-81ED-4DB2-BD59-A6C34878D82A}">
                    <a16:rowId xmlns:a16="http://schemas.microsoft.com/office/drawing/2014/main" val="3123932782"/>
                  </a:ext>
                </a:extLst>
              </a:tr>
              <a:tr h="370840">
                <a:tc>
                  <a:txBody>
                    <a:bodyPr/>
                    <a:lstStyle/>
                    <a:p>
                      <a:r>
                        <a:rPr lang="en-AU" sz="1400" dirty="0"/>
                        <a:t>7</a:t>
                      </a:r>
                    </a:p>
                  </a:txBody>
                  <a:tcPr/>
                </a:tc>
                <a:tc>
                  <a:txBody>
                    <a:bodyPr/>
                    <a:lstStyle/>
                    <a:p>
                      <a:r>
                        <a:rPr lang="en-AU" sz="1400" dirty="0"/>
                        <a:t>Domestic news-related</a:t>
                      </a:r>
                    </a:p>
                  </a:txBody>
                  <a:tcPr/>
                </a:tc>
                <a:tc>
                  <a:txBody>
                    <a:bodyPr/>
                    <a:lstStyle/>
                    <a:p>
                      <a:r>
                        <a:rPr lang="en-AU" sz="1400" dirty="0"/>
                        <a:t>several, high, military</a:t>
                      </a:r>
                    </a:p>
                  </a:txBody>
                  <a:tcPr/>
                </a:tc>
                <a:extLst>
                  <a:ext uri="{0D108BD9-81ED-4DB2-BD59-A6C34878D82A}">
                    <a16:rowId xmlns:a16="http://schemas.microsoft.com/office/drawing/2014/main" val="2811608930"/>
                  </a:ext>
                </a:extLst>
              </a:tr>
              <a:tr h="370840">
                <a:tc>
                  <a:txBody>
                    <a:bodyPr/>
                    <a:lstStyle/>
                    <a:p>
                      <a:r>
                        <a:rPr lang="en-AU"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Descriptives </a:t>
                      </a:r>
                      <a:br>
                        <a:rPr lang="en-AU" sz="1400" dirty="0"/>
                      </a:br>
                      <a:r>
                        <a:rPr lang="en-AU" sz="1400" dirty="0"/>
                        <a:t>(non-human)</a:t>
                      </a:r>
                    </a:p>
                  </a:txBody>
                  <a:tcPr/>
                </a:tc>
                <a:tc>
                  <a:txBody>
                    <a:bodyPr/>
                    <a:lstStyle/>
                    <a:p>
                      <a:r>
                        <a:rPr lang="en-AU" sz="1400" dirty="0"/>
                        <a:t>big, small, strong, largest</a:t>
                      </a:r>
                    </a:p>
                  </a:txBody>
                  <a:tcPr/>
                </a:tc>
                <a:extLst>
                  <a:ext uri="{0D108BD9-81ED-4DB2-BD59-A6C34878D82A}">
                    <a16:rowId xmlns:a16="http://schemas.microsoft.com/office/drawing/2014/main" val="1238756401"/>
                  </a:ext>
                </a:extLst>
              </a:tr>
            </a:tbl>
          </a:graphicData>
        </a:graphic>
      </p:graphicFrame>
    </p:spTree>
    <p:extLst>
      <p:ext uri="{BB962C8B-B14F-4D97-AF65-F5344CB8AC3E}">
        <p14:creationId xmlns:p14="http://schemas.microsoft.com/office/powerpoint/2010/main" val="39294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(K12)</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22</a:t>
            </a:fld>
            <a:endParaRPr lang="en-AU" dirty="0"/>
          </a:p>
        </p:txBody>
      </p:sp>
      <p:pic>
        <p:nvPicPr>
          <p:cNvPr id="2" name="Picture 1">
            <a:extLst>
              <a:ext uri="{FF2B5EF4-FFF2-40B4-BE49-F238E27FC236}">
                <a16:creationId xmlns:a16="http://schemas.microsoft.com/office/drawing/2014/main" id="{ACFC302F-574F-FBB8-346A-405B175477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450"/>
          <a:stretch/>
        </p:blipFill>
        <p:spPr bwMode="auto">
          <a:xfrm>
            <a:off x="0" y="1700808"/>
            <a:ext cx="8562975" cy="4628635"/>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5BD222C-7715-C0CE-1638-FD28535AE74B}"/>
              </a:ext>
            </a:extLst>
          </p:cNvPr>
          <p:cNvSpPr txBox="1"/>
          <p:nvPr/>
        </p:nvSpPr>
        <p:spPr>
          <a:xfrm>
            <a:off x="2855640" y="64533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graphicFrame>
        <p:nvGraphicFramePr>
          <p:cNvPr id="5" name="Table 4">
            <a:extLst>
              <a:ext uri="{FF2B5EF4-FFF2-40B4-BE49-F238E27FC236}">
                <a16:creationId xmlns:a16="http://schemas.microsoft.com/office/drawing/2014/main" id="{9E08A823-FC64-DC9B-334F-E050DA9F29F0}"/>
              </a:ext>
            </a:extLst>
          </p:cNvPr>
          <p:cNvGraphicFramePr>
            <a:graphicFrameLocks noGrp="1"/>
          </p:cNvGraphicFramePr>
          <p:nvPr>
            <p:extLst>
              <p:ext uri="{D42A27DB-BD31-4B8C-83A1-F6EECF244321}">
                <p14:modId xmlns:p14="http://schemas.microsoft.com/office/powerpoint/2010/main" val="1320535872"/>
              </p:ext>
            </p:extLst>
          </p:nvPr>
        </p:nvGraphicFramePr>
        <p:xfrm>
          <a:off x="8562975" y="826472"/>
          <a:ext cx="3509691" cy="5770880"/>
        </p:xfrm>
        <a:graphic>
          <a:graphicData uri="http://schemas.openxmlformats.org/drawingml/2006/table">
            <a:tbl>
              <a:tblPr firstRow="1" bandRow="1">
                <a:tableStyleId>{5C22544A-7EE6-4342-B048-85BDC9FD1C3A}</a:tableStyleId>
              </a:tblPr>
              <a:tblGrid>
                <a:gridCol w="421799">
                  <a:extLst>
                    <a:ext uri="{9D8B030D-6E8A-4147-A177-3AD203B41FA5}">
                      <a16:colId xmlns:a16="http://schemas.microsoft.com/office/drawing/2014/main" val="2463979349"/>
                    </a:ext>
                  </a:extLst>
                </a:gridCol>
                <a:gridCol w="1510037">
                  <a:extLst>
                    <a:ext uri="{9D8B030D-6E8A-4147-A177-3AD203B41FA5}">
                      <a16:colId xmlns:a16="http://schemas.microsoft.com/office/drawing/2014/main" val="2826618503"/>
                    </a:ext>
                  </a:extLst>
                </a:gridCol>
                <a:gridCol w="1577855">
                  <a:extLst>
                    <a:ext uri="{9D8B030D-6E8A-4147-A177-3AD203B41FA5}">
                      <a16:colId xmlns:a16="http://schemas.microsoft.com/office/drawing/2014/main" val="2104168447"/>
                    </a:ext>
                  </a:extLst>
                </a:gridCol>
              </a:tblGrid>
              <a:tr h="370840">
                <a:tc>
                  <a:txBody>
                    <a:bodyPr/>
                    <a:lstStyle/>
                    <a:p>
                      <a:r>
                        <a:rPr lang="en-AU" sz="1200" dirty="0"/>
                        <a:t>Id</a:t>
                      </a:r>
                    </a:p>
                  </a:txBody>
                  <a:tcPr/>
                </a:tc>
                <a:tc>
                  <a:txBody>
                    <a:bodyPr/>
                    <a:lstStyle/>
                    <a:p>
                      <a:r>
                        <a:rPr lang="en-AU" sz="1200" dirty="0"/>
                        <a:t>Label</a:t>
                      </a:r>
                    </a:p>
                  </a:txBody>
                  <a:tcPr/>
                </a:tc>
                <a:tc>
                  <a:txBody>
                    <a:bodyPr/>
                    <a:lstStyle/>
                    <a:p>
                      <a:r>
                        <a:rPr lang="en-AU" sz="1200" dirty="0"/>
                        <a:t>Example</a:t>
                      </a:r>
                    </a:p>
                  </a:txBody>
                  <a:tcPr/>
                </a:tc>
                <a:extLst>
                  <a:ext uri="{0D108BD9-81ED-4DB2-BD59-A6C34878D82A}">
                    <a16:rowId xmlns:a16="http://schemas.microsoft.com/office/drawing/2014/main" val="3943929908"/>
                  </a:ext>
                </a:extLst>
              </a:tr>
              <a:tr h="370840">
                <a:tc>
                  <a:txBody>
                    <a:bodyPr/>
                    <a:lstStyle/>
                    <a:p>
                      <a:r>
                        <a:rPr lang="en-AU" sz="1200" dirty="0"/>
                        <a:t>1</a:t>
                      </a:r>
                    </a:p>
                  </a:txBody>
                  <a:tcPr/>
                </a:tc>
                <a:tc>
                  <a:txBody>
                    <a:bodyPr/>
                    <a:lstStyle/>
                    <a:p>
                      <a:r>
                        <a:rPr lang="en-AU" sz="1200" dirty="0"/>
                        <a:t>Affiliative</a:t>
                      </a:r>
                      <a:br>
                        <a:rPr lang="en-AU" sz="1200" dirty="0"/>
                      </a:br>
                      <a:r>
                        <a:rPr lang="en-AU" sz="1200" dirty="0"/>
                        <a:t>(nation/ region)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American, Japanese, Islamic</a:t>
                      </a:r>
                    </a:p>
                  </a:txBody>
                  <a:tcPr/>
                </a:tc>
                <a:extLst>
                  <a:ext uri="{0D108BD9-81ED-4DB2-BD59-A6C34878D82A}">
                    <a16:rowId xmlns:a16="http://schemas.microsoft.com/office/drawing/2014/main" val="3909697527"/>
                  </a:ext>
                </a:extLst>
              </a:tr>
              <a:tr h="370840">
                <a:tc>
                  <a:txBody>
                    <a:bodyPr/>
                    <a:lstStyle/>
                    <a:p>
                      <a:r>
                        <a:rPr lang="en-AU" sz="1200" dirty="0"/>
                        <a:t>2</a:t>
                      </a:r>
                    </a:p>
                  </a:txBody>
                  <a:tcPr/>
                </a:tc>
                <a:tc>
                  <a:txBody>
                    <a:bodyPr/>
                    <a:lstStyle/>
                    <a:p>
                      <a:r>
                        <a:rPr lang="en-AU" sz="1200" dirty="0"/>
                        <a:t>Neg. human trait</a:t>
                      </a:r>
                    </a:p>
                  </a:txBody>
                  <a:tcPr/>
                </a:tc>
                <a:tc>
                  <a:txBody>
                    <a:bodyPr/>
                    <a:lstStyle/>
                    <a:p>
                      <a:r>
                        <a:rPr lang="en-AU" sz="1200" dirty="0"/>
                        <a:t>concerned, violent, angry</a:t>
                      </a:r>
                    </a:p>
                  </a:txBody>
                  <a:tcPr/>
                </a:tc>
                <a:extLst>
                  <a:ext uri="{0D108BD9-81ED-4DB2-BD59-A6C34878D82A}">
                    <a16:rowId xmlns:a16="http://schemas.microsoft.com/office/drawing/2014/main" val="2902625885"/>
                  </a:ext>
                </a:extLst>
              </a:tr>
              <a:tr h="370840">
                <a:tc>
                  <a:txBody>
                    <a:bodyPr/>
                    <a:lstStyle/>
                    <a:p>
                      <a:r>
                        <a:rPr lang="en-AU" sz="1200" dirty="0"/>
                        <a:t>3</a:t>
                      </a:r>
                    </a:p>
                  </a:txBody>
                  <a:tcPr/>
                </a:tc>
                <a:tc>
                  <a:txBody>
                    <a:bodyPr/>
                    <a:lstStyle/>
                    <a:p>
                      <a:r>
                        <a:rPr lang="en-AU" sz="1200" dirty="0"/>
                        <a:t>Domains</a:t>
                      </a:r>
                    </a:p>
                  </a:txBody>
                  <a:tcPr/>
                </a:tc>
                <a:tc>
                  <a:txBody>
                    <a:bodyPr/>
                    <a:lstStyle/>
                    <a:p>
                      <a:r>
                        <a:rPr lang="en-AU" sz="1200" dirty="0"/>
                        <a:t>industrial, public, academic</a:t>
                      </a:r>
                    </a:p>
                  </a:txBody>
                  <a:tcPr/>
                </a:tc>
                <a:extLst>
                  <a:ext uri="{0D108BD9-81ED-4DB2-BD59-A6C34878D82A}">
                    <a16:rowId xmlns:a16="http://schemas.microsoft.com/office/drawing/2014/main" val="4065277416"/>
                  </a:ext>
                </a:extLst>
              </a:tr>
              <a:tr h="370840">
                <a:tc>
                  <a:txBody>
                    <a:bodyPr/>
                    <a:lstStyle/>
                    <a:p>
                      <a:r>
                        <a:rPr lang="en-AU" sz="1200" dirty="0"/>
                        <a:t>4</a:t>
                      </a:r>
                    </a:p>
                  </a:txBody>
                  <a:tcPr/>
                </a:tc>
                <a:tc>
                  <a:txBody>
                    <a:bodyPr/>
                    <a:lstStyle/>
                    <a:p>
                      <a:r>
                        <a:rPr lang="en-AU" sz="1200" dirty="0"/>
                        <a:t>Descriptive (biographic)</a:t>
                      </a:r>
                    </a:p>
                  </a:txBody>
                  <a:tcPr/>
                </a:tc>
                <a:tc>
                  <a:txBody>
                    <a:bodyPr/>
                    <a:lstStyle/>
                    <a:p>
                      <a:r>
                        <a:rPr lang="en-AU" sz="1200" dirty="0"/>
                        <a:t>former, influential, youngest, </a:t>
                      </a:r>
                    </a:p>
                  </a:txBody>
                  <a:tcPr/>
                </a:tc>
                <a:extLst>
                  <a:ext uri="{0D108BD9-81ED-4DB2-BD59-A6C34878D82A}">
                    <a16:rowId xmlns:a16="http://schemas.microsoft.com/office/drawing/2014/main" val="2486672740"/>
                  </a:ext>
                </a:extLst>
              </a:tr>
              <a:tr h="370840">
                <a:tc>
                  <a:txBody>
                    <a:bodyPr/>
                    <a:lstStyle/>
                    <a:p>
                      <a:r>
                        <a:rPr lang="en-AU" sz="1200" dirty="0"/>
                        <a:t>5</a:t>
                      </a:r>
                    </a:p>
                  </a:txBody>
                  <a:tcPr/>
                </a:tc>
                <a:tc>
                  <a:txBody>
                    <a:bodyPr/>
                    <a:lstStyle/>
                    <a:p>
                      <a:r>
                        <a:rPr lang="en-AU" sz="1200" dirty="0"/>
                        <a:t>Descriptive </a:t>
                      </a:r>
                      <a:br>
                        <a:rPr lang="en-AU" sz="1200" dirty="0"/>
                      </a:br>
                      <a:r>
                        <a:rPr lang="en-AU" sz="1200" dirty="0"/>
                        <a:t>(news-related)</a:t>
                      </a:r>
                    </a:p>
                  </a:txBody>
                  <a:tcPr/>
                </a:tc>
                <a:tc>
                  <a:txBody>
                    <a:bodyPr/>
                    <a:lstStyle/>
                    <a:p>
                      <a:r>
                        <a:rPr lang="en-AU" sz="1200" dirty="0"/>
                        <a:t>several, high, military</a:t>
                      </a:r>
                    </a:p>
                  </a:txBody>
                  <a:tcPr/>
                </a:tc>
                <a:extLst>
                  <a:ext uri="{0D108BD9-81ED-4DB2-BD59-A6C34878D82A}">
                    <a16:rowId xmlns:a16="http://schemas.microsoft.com/office/drawing/2014/main" val="1337087543"/>
                  </a:ext>
                </a:extLst>
              </a:tr>
              <a:tr h="370840">
                <a:tc>
                  <a:txBody>
                    <a:bodyPr/>
                    <a:lstStyle/>
                    <a:p>
                      <a:r>
                        <a:rPr lang="en-AU" sz="1200" dirty="0"/>
                        <a:t>6</a:t>
                      </a:r>
                    </a:p>
                  </a:txBody>
                  <a:tcPr/>
                </a:tc>
                <a:tc>
                  <a:txBody>
                    <a:bodyPr/>
                    <a:lstStyle/>
                    <a:p>
                      <a:r>
                        <a:rPr lang="en-AU" sz="1200" dirty="0"/>
                        <a:t>Pos. human traits</a:t>
                      </a:r>
                    </a:p>
                  </a:txBody>
                  <a:tcPr/>
                </a:tc>
                <a:tc>
                  <a:txBody>
                    <a:bodyPr/>
                    <a:lstStyle/>
                    <a:p>
                      <a:r>
                        <a:rPr lang="en-AU" sz="1200" dirty="0"/>
                        <a:t>funny, romantic, charismatic</a:t>
                      </a:r>
                    </a:p>
                  </a:txBody>
                  <a:tcPr/>
                </a:tc>
                <a:extLst>
                  <a:ext uri="{0D108BD9-81ED-4DB2-BD59-A6C34878D82A}">
                    <a16:rowId xmlns:a16="http://schemas.microsoft.com/office/drawing/2014/main" val="3123932782"/>
                  </a:ext>
                </a:extLst>
              </a:tr>
              <a:tr h="370840">
                <a:tc>
                  <a:txBody>
                    <a:bodyPr/>
                    <a:lstStyle/>
                    <a:p>
                      <a:r>
                        <a:rPr lang="en-AU" sz="1200" dirty="0"/>
                        <a:t>7</a:t>
                      </a:r>
                    </a:p>
                  </a:txBody>
                  <a:tcPr/>
                </a:tc>
                <a:tc>
                  <a:txBody>
                    <a:bodyPr/>
                    <a:lstStyle/>
                    <a:p>
                      <a:r>
                        <a:rPr lang="en-AU" sz="1200" dirty="0"/>
                        <a:t>Descriptives (</a:t>
                      </a:r>
                      <a:r>
                        <a:rPr lang="en-AU" sz="1200" dirty="0" err="1"/>
                        <a:t>phy</a:t>
                      </a:r>
                      <a:r>
                        <a:rPr lang="en-AU" sz="1200" dirty="0"/>
                        <a:t>./ product)</a:t>
                      </a:r>
                    </a:p>
                  </a:txBody>
                  <a:tcPr/>
                </a:tc>
                <a:tc>
                  <a:txBody>
                    <a:bodyPr/>
                    <a:lstStyle/>
                    <a:p>
                      <a:r>
                        <a:rPr lang="en-AU" sz="1200" dirty="0"/>
                        <a:t>expensive, cheap, electronic</a:t>
                      </a:r>
                    </a:p>
                  </a:txBody>
                  <a:tcPr/>
                </a:tc>
                <a:extLst>
                  <a:ext uri="{0D108BD9-81ED-4DB2-BD59-A6C34878D82A}">
                    <a16:rowId xmlns:a16="http://schemas.microsoft.com/office/drawing/2014/main" val="2811608930"/>
                  </a:ext>
                </a:extLst>
              </a:tr>
              <a:tr h="370840">
                <a:tc>
                  <a:txBody>
                    <a:bodyPr/>
                    <a:lstStyle/>
                    <a:p>
                      <a:r>
                        <a:rPr lang="en-AU" sz="12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Descriptives </a:t>
                      </a:r>
                      <a:br>
                        <a:rPr lang="en-AU" sz="1200" dirty="0"/>
                      </a:br>
                      <a:r>
                        <a:rPr lang="en-AU" sz="1200" dirty="0"/>
                        <a:t>(non-human)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close, dead, worth</a:t>
                      </a:r>
                    </a:p>
                  </a:txBody>
                  <a:tcPr/>
                </a:tc>
                <a:extLst>
                  <a:ext uri="{0D108BD9-81ED-4DB2-BD59-A6C34878D82A}">
                    <a16:rowId xmlns:a16="http://schemas.microsoft.com/office/drawing/2014/main" val="1238756401"/>
                  </a:ext>
                </a:extLst>
              </a:tr>
              <a:tr h="370840">
                <a:tc>
                  <a:txBody>
                    <a:bodyPr/>
                    <a:lstStyle/>
                    <a:p>
                      <a:r>
                        <a:rPr lang="en-AU" sz="1200" dirty="0"/>
                        <a:t>9</a:t>
                      </a:r>
                    </a:p>
                  </a:txBody>
                  <a:tcPr/>
                </a:tc>
                <a:tc>
                  <a:txBody>
                    <a:bodyPr/>
                    <a:lstStyle/>
                    <a:p>
                      <a:r>
                        <a:rPr lang="en-AU" sz="1200" dirty="0"/>
                        <a:t>Medical</a:t>
                      </a:r>
                    </a:p>
                  </a:txBody>
                  <a:tcPr/>
                </a:tc>
                <a:tc>
                  <a:txBody>
                    <a:bodyPr/>
                    <a:lstStyle/>
                    <a:p>
                      <a:r>
                        <a:rPr lang="en-AU" sz="1200" dirty="0"/>
                        <a:t>medical, mental, genetic</a:t>
                      </a:r>
                    </a:p>
                  </a:txBody>
                  <a:tcPr/>
                </a:tc>
                <a:extLst>
                  <a:ext uri="{0D108BD9-81ED-4DB2-BD59-A6C34878D82A}">
                    <a16:rowId xmlns:a16="http://schemas.microsoft.com/office/drawing/2014/main" val="449738115"/>
                  </a:ext>
                </a:extLst>
              </a:tr>
              <a:tr h="370840">
                <a:tc>
                  <a:txBody>
                    <a:bodyPr/>
                    <a:lstStyle/>
                    <a:p>
                      <a:r>
                        <a:rPr lang="en-AU" sz="1200" dirty="0"/>
                        <a:t>10</a:t>
                      </a:r>
                    </a:p>
                  </a:txBody>
                  <a:tcPr/>
                </a:tc>
                <a:tc>
                  <a:txBody>
                    <a:bodyPr/>
                    <a:lstStyle/>
                    <a:p>
                      <a:r>
                        <a:rPr lang="en-AU" sz="1200" dirty="0"/>
                        <a:t>Evaluative (sit.)</a:t>
                      </a:r>
                    </a:p>
                  </a:txBody>
                  <a:tcPr/>
                </a:tc>
                <a:tc>
                  <a:txBody>
                    <a:bodyPr/>
                    <a:lstStyle/>
                    <a:p>
                      <a:r>
                        <a:rPr lang="en-AU" sz="1200" dirty="0"/>
                        <a:t>possible, difficult, criminal</a:t>
                      </a:r>
                    </a:p>
                  </a:txBody>
                  <a:tcPr/>
                </a:tc>
                <a:extLst>
                  <a:ext uri="{0D108BD9-81ED-4DB2-BD59-A6C34878D82A}">
                    <a16:rowId xmlns:a16="http://schemas.microsoft.com/office/drawing/2014/main" val="1930485351"/>
                  </a:ext>
                </a:extLst>
              </a:tr>
              <a:tr h="370840">
                <a:tc>
                  <a:txBody>
                    <a:bodyPr/>
                    <a:lstStyle/>
                    <a:p>
                      <a:r>
                        <a:rPr lang="en-AU" sz="1200" dirty="0"/>
                        <a:t>11</a:t>
                      </a:r>
                    </a:p>
                  </a:txBody>
                  <a:tcPr/>
                </a:tc>
                <a:tc>
                  <a:txBody>
                    <a:bodyPr/>
                    <a:lstStyle/>
                    <a:p>
                      <a:r>
                        <a:rPr lang="en-AU" sz="1200" dirty="0"/>
                        <a:t>Evaluative(pos.)</a:t>
                      </a:r>
                    </a:p>
                  </a:txBody>
                  <a:tcPr/>
                </a:tc>
                <a:tc>
                  <a:txBody>
                    <a:bodyPr/>
                    <a:lstStyle/>
                    <a:p>
                      <a:r>
                        <a:rPr lang="en-AU" sz="1200" dirty="0"/>
                        <a:t>good, best, strong</a:t>
                      </a:r>
                    </a:p>
                  </a:txBody>
                  <a:tcPr/>
                </a:tc>
                <a:extLst>
                  <a:ext uri="{0D108BD9-81ED-4DB2-BD59-A6C34878D82A}">
                    <a16:rowId xmlns:a16="http://schemas.microsoft.com/office/drawing/2014/main" val="2468530770"/>
                  </a:ext>
                </a:extLst>
              </a:tr>
              <a:tr h="370840">
                <a:tc>
                  <a:txBody>
                    <a:bodyPr/>
                    <a:lstStyle/>
                    <a:p>
                      <a:r>
                        <a:rPr lang="en-AU" sz="1200" dirty="0"/>
                        <a:t>12</a:t>
                      </a:r>
                    </a:p>
                  </a:txBody>
                  <a:tcPr/>
                </a:tc>
                <a:tc>
                  <a:txBody>
                    <a:bodyPr/>
                    <a:lstStyle/>
                    <a:p>
                      <a:r>
                        <a:rPr lang="en-AU" sz="1200" dirty="0"/>
                        <a:t>Art/Genre-related</a:t>
                      </a:r>
                    </a:p>
                  </a:txBody>
                  <a:tcPr/>
                </a:tc>
                <a:tc>
                  <a:txBody>
                    <a:bodyPr/>
                    <a:lstStyle/>
                    <a:p>
                      <a:r>
                        <a:rPr lang="en-AU" sz="1200" dirty="0"/>
                        <a:t>romantic, classical, epic</a:t>
                      </a:r>
                    </a:p>
                  </a:txBody>
                  <a:tcPr/>
                </a:tc>
                <a:extLst>
                  <a:ext uri="{0D108BD9-81ED-4DB2-BD59-A6C34878D82A}">
                    <a16:rowId xmlns:a16="http://schemas.microsoft.com/office/drawing/2014/main" val="539881261"/>
                  </a:ext>
                </a:extLst>
              </a:tr>
            </a:tbl>
          </a:graphicData>
        </a:graphic>
      </p:graphicFrame>
    </p:spTree>
    <p:extLst>
      <p:ext uri="{BB962C8B-B14F-4D97-AF65-F5344CB8AC3E}">
        <p14:creationId xmlns:p14="http://schemas.microsoft.com/office/powerpoint/2010/main" val="23223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2"/>
            <a:ext cx="6768826" cy="5059177"/>
          </a:xfrm>
        </p:spPr>
        <p:txBody>
          <a:bodyPr>
            <a:normAutofit lnSpcReduction="10000"/>
          </a:bodyPr>
          <a:lstStyle/>
          <a:p>
            <a:r>
              <a:rPr lang="en-AU" dirty="0">
                <a:solidFill>
                  <a:srgbClr val="51247A"/>
                </a:solidFill>
              </a:rPr>
              <a:t>Some were easily recognisable and had high accuracy, but other categories were difficult to categorise and lacked consistency. </a:t>
            </a:r>
          </a:p>
          <a:p>
            <a:r>
              <a:rPr lang="en-AU" dirty="0">
                <a:solidFill>
                  <a:srgbClr val="51247A"/>
                </a:solidFill>
              </a:rPr>
              <a:t>Selected findings</a:t>
            </a:r>
          </a:p>
          <a:p>
            <a:pPr marL="285750" indent="-285750">
              <a:buFont typeface="Courier New" panose="02070309020205020404" pitchFamily="49" charset="0"/>
              <a:buChar char="o"/>
            </a:pPr>
            <a:r>
              <a:rPr lang="en-AU" b="1" dirty="0">
                <a:solidFill>
                  <a:srgbClr val="51247A"/>
                </a:solidFill>
              </a:rPr>
              <a:t>Easy and accurate categorisation</a:t>
            </a:r>
            <a:br>
              <a:rPr lang="en-AU" dirty="0">
                <a:solidFill>
                  <a:srgbClr val="51247A"/>
                </a:solidFill>
              </a:rPr>
            </a:br>
            <a:r>
              <a:rPr lang="en-AU" dirty="0">
                <a:solidFill>
                  <a:srgbClr val="51247A"/>
                </a:solidFill>
                <a:sym typeface="Wingdings" panose="05000000000000000000" pitchFamily="2" charset="2"/>
              </a:rPr>
              <a:t>Medical (83% acc.)</a:t>
            </a:r>
            <a:r>
              <a:rPr lang="en-AU" dirty="0">
                <a:solidFill>
                  <a:srgbClr val="51247A"/>
                </a:solidFill>
              </a:rPr>
              <a:t>: </a:t>
            </a:r>
            <a:r>
              <a:rPr lang="en-AU" i="1" dirty="0">
                <a:solidFill>
                  <a:srgbClr val="51247A"/>
                </a:solidFill>
              </a:rPr>
              <a:t>medical</a:t>
            </a:r>
            <a:r>
              <a:rPr lang="en-AU" dirty="0">
                <a:solidFill>
                  <a:srgbClr val="51247A"/>
                </a:solidFill>
              </a:rPr>
              <a:t>, </a:t>
            </a:r>
            <a:r>
              <a:rPr lang="en-AU" i="1" dirty="0">
                <a:solidFill>
                  <a:srgbClr val="51247A"/>
                </a:solidFill>
              </a:rPr>
              <a:t>physical</a:t>
            </a:r>
            <a:r>
              <a:rPr lang="en-AU" dirty="0">
                <a:solidFill>
                  <a:srgbClr val="51247A"/>
                </a:solidFill>
              </a:rPr>
              <a:t>, </a:t>
            </a:r>
            <a:r>
              <a:rPr lang="en-AU" i="1" dirty="0">
                <a:solidFill>
                  <a:srgbClr val="51247A"/>
                </a:solidFill>
              </a:rPr>
              <a:t>mental</a:t>
            </a:r>
            <a:r>
              <a:rPr lang="en-AU" dirty="0">
                <a:solidFill>
                  <a:srgbClr val="51247A"/>
                </a:solidFill>
              </a:rPr>
              <a:t>, </a:t>
            </a:r>
            <a:r>
              <a:rPr lang="en-AU" i="1" dirty="0">
                <a:solidFill>
                  <a:srgbClr val="51247A"/>
                </a:solidFill>
              </a:rPr>
              <a:t>fatal</a:t>
            </a:r>
            <a:r>
              <a:rPr lang="en-AU" dirty="0">
                <a:solidFill>
                  <a:srgbClr val="51247A"/>
                </a:solidFill>
              </a:rPr>
              <a:t>, </a:t>
            </a:r>
            <a:r>
              <a:rPr lang="en-AU" i="1" dirty="0">
                <a:solidFill>
                  <a:srgbClr val="51247A"/>
                </a:solidFill>
              </a:rPr>
              <a:t>clinical</a:t>
            </a:r>
            <a:r>
              <a:rPr lang="en-AU" dirty="0">
                <a:solidFill>
                  <a:srgbClr val="51247A"/>
                </a:solidFill>
              </a:rPr>
              <a:t>, </a:t>
            </a:r>
            <a:r>
              <a:rPr lang="en-AU" i="1" dirty="0">
                <a:solidFill>
                  <a:srgbClr val="51247A"/>
                </a:solidFill>
              </a:rPr>
              <a:t>spinal</a:t>
            </a:r>
            <a:r>
              <a:rPr lang="en-AU" dirty="0">
                <a:solidFill>
                  <a:srgbClr val="51247A"/>
                </a:solidFill>
              </a:rPr>
              <a:t>, </a:t>
            </a:r>
            <a:r>
              <a:rPr lang="en-AU" i="1" dirty="0">
                <a:solidFill>
                  <a:srgbClr val="51247A"/>
                </a:solidFill>
              </a:rPr>
              <a:t>surgical</a:t>
            </a:r>
            <a:endParaRPr lang="en-AU" dirty="0">
              <a:solidFill>
                <a:srgbClr val="51247A"/>
              </a:solidFill>
            </a:endParaRP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Mixing</a:t>
            </a:r>
            <a:r>
              <a:rPr lang="en-AU" dirty="0">
                <a:solidFill>
                  <a:srgbClr val="51247A"/>
                </a:solidFill>
                <a:sym typeface="Wingdings" panose="05000000000000000000" pitchFamily="2" charset="2"/>
              </a:rPr>
              <a:t> (categories combining classes described in Biber et al., 2007)</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Relational and size (79% acc.): </a:t>
            </a:r>
            <a:r>
              <a:rPr lang="en-AU" i="1" dirty="0">
                <a:solidFill>
                  <a:srgbClr val="51247A"/>
                </a:solidFill>
                <a:sym typeface="Wingdings" panose="05000000000000000000" pitchFamily="2" charset="2"/>
              </a:rPr>
              <a:t>last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many</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next</a:t>
            </a:r>
            <a:r>
              <a:rPr lang="en-AU" dirty="0">
                <a:solidFill>
                  <a:srgbClr val="51247A"/>
                </a:solidFill>
                <a:sym typeface="Wingdings" panose="05000000000000000000" pitchFamily="2" charset="2"/>
              </a:rPr>
              <a:t> , </a:t>
            </a:r>
            <a:r>
              <a:rPr lang="en-AU" i="1" dirty="0">
                <a:solidFill>
                  <a:srgbClr val="51247A"/>
                </a:solidFill>
                <a:sym typeface="Wingdings" panose="05000000000000000000" pitchFamily="2" charset="2"/>
              </a:rPr>
              <a:t>second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least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big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small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high</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large</a:t>
            </a: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Over-generalisation</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Negative Evaluative (50% acc.): </a:t>
            </a:r>
            <a:r>
              <a:rPr lang="en-AU" i="1" dirty="0">
                <a:solidFill>
                  <a:srgbClr val="51247A"/>
                </a:solidFill>
                <a:sym typeface="Wingdings" panose="05000000000000000000" pitchFamily="2" charset="2"/>
              </a:rPr>
              <a:t>clear</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bad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alleged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wrong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criminal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dangerous</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worse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impossible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unclear</a:t>
            </a:r>
            <a:endParaRPr lang="en-AU" dirty="0">
              <a:solidFill>
                <a:srgbClr val="51247A"/>
              </a:solidFill>
              <a:sym typeface="Wingdings" panose="05000000000000000000" pitchFamily="2" charset="2"/>
            </a:endParaRPr>
          </a:p>
          <a:p>
            <a:pPr marL="285750" indent="-285750">
              <a:buFont typeface="Courier New" panose="02070309020205020404" pitchFamily="49" charset="0"/>
              <a:buChar char="o"/>
            </a:pPr>
            <a:r>
              <a:rPr lang="en-AU" b="1" dirty="0">
                <a:solidFill>
                  <a:srgbClr val="51247A"/>
                </a:solidFill>
              </a:rPr>
              <a:t>Uncategorisable</a:t>
            </a:r>
            <a:br>
              <a:rPr lang="en-AU" dirty="0">
                <a:solidFill>
                  <a:srgbClr val="51247A"/>
                </a:solidFill>
              </a:rPr>
            </a:br>
            <a:r>
              <a:rPr lang="en-AU" dirty="0">
                <a:solidFill>
                  <a:srgbClr val="51247A"/>
                </a:solidFill>
                <a:sym typeface="Wingdings" panose="05000000000000000000" pitchFamily="2" charset="2"/>
              </a:rPr>
              <a:t>Topical, Relational, Miscellaneous: </a:t>
            </a:r>
            <a:r>
              <a:rPr lang="en-AU" i="1" dirty="0">
                <a:solidFill>
                  <a:srgbClr val="51247A"/>
                </a:solidFill>
              </a:rPr>
              <a:t>Last</a:t>
            </a:r>
            <a:r>
              <a:rPr lang="en-AU" dirty="0">
                <a:solidFill>
                  <a:srgbClr val="51247A"/>
                </a:solidFill>
              </a:rPr>
              <a:t>, </a:t>
            </a:r>
            <a:r>
              <a:rPr lang="en-AU" i="1" dirty="0">
                <a:solidFill>
                  <a:srgbClr val="51247A"/>
                </a:solidFill>
              </a:rPr>
              <a:t>First</a:t>
            </a:r>
            <a:r>
              <a:rPr lang="en-AU" dirty="0">
                <a:solidFill>
                  <a:srgbClr val="51247A"/>
                </a:solidFill>
              </a:rPr>
              <a:t>, </a:t>
            </a:r>
            <a:r>
              <a:rPr lang="en-AU" i="1" dirty="0">
                <a:solidFill>
                  <a:srgbClr val="51247A"/>
                </a:solidFill>
              </a:rPr>
              <a:t>High</a:t>
            </a:r>
            <a:r>
              <a:rPr lang="en-AU" dirty="0">
                <a:solidFill>
                  <a:srgbClr val="51247A"/>
                </a:solidFill>
              </a:rPr>
              <a:t>, </a:t>
            </a:r>
            <a:r>
              <a:rPr lang="en-AU" i="1" dirty="0">
                <a:solidFill>
                  <a:srgbClr val="51247A"/>
                </a:solidFill>
              </a:rPr>
              <a:t>Special</a:t>
            </a:r>
            <a:r>
              <a:rPr lang="en-AU" dirty="0">
                <a:solidFill>
                  <a:srgbClr val="51247A"/>
                </a:solidFill>
              </a:rPr>
              <a:t>, </a:t>
            </a:r>
            <a:r>
              <a:rPr lang="en-AU" i="1" dirty="0">
                <a:solidFill>
                  <a:srgbClr val="51247A"/>
                </a:solidFill>
              </a:rPr>
              <a:t>Free</a:t>
            </a:r>
            <a:r>
              <a:rPr lang="en-AU" dirty="0">
                <a:solidFill>
                  <a:srgbClr val="51247A"/>
                </a:solidFill>
              </a:rPr>
              <a:t>, </a:t>
            </a:r>
            <a:r>
              <a:rPr lang="en-AU" i="1" dirty="0">
                <a:solidFill>
                  <a:srgbClr val="51247A"/>
                </a:solidFill>
              </a:rPr>
              <a:t>Cold</a:t>
            </a:r>
            <a:r>
              <a:rPr lang="en-AU" dirty="0">
                <a:solidFill>
                  <a:srgbClr val="51247A"/>
                </a:solidFill>
              </a:rPr>
              <a:t>, </a:t>
            </a:r>
            <a:r>
              <a:rPr lang="en-AU" i="1" dirty="0">
                <a:solidFill>
                  <a:srgbClr val="51247A"/>
                </a:solidFill>
              </a:rPr>
              <a:t>Best</a:t>
            </a:r>
            <a:r>
              <a:rPr lang="en-AU" dirty="0">
                <a:solidFill>
                  <a:srgbClr val="51247A"/>
                </a:solidFill>
              </a:rPr>
              <a:t>, </a:t>
            </a:r>
            <a:r>
              <a:rPr lang="en-AU" i="1" dirty="0">
                <a:solidFill>
                  <a:srgbClr val="51247A"/>
                </a:solidFill>
              </a:rPr>
              <a:t>Official</a:t>
            </a:r>
            <a:r>
              <a:rPr lang="en-AU" dirty="0">
                <a:solidFill>
                  <a:srgbClr val="51247A"/>
                </a:solidFill>
              </a:rPr>
              <a:t>, </a:t>
            </a:r>
            <a:r>
              <a:rPr lang="en-AU" i="1" dirty="0">
                <a:solidFill>
                  <a:srgbClr val="51247A"/>
                </a:solidFill>
              </a:rPr>
              <a:t>Heavy</a:t>
            </a:r>
            <a:r>
              <a:rPr lang="en-AU" dirty="0">
                <a:solidFill>
                  <a:srgbClr val="51247A"/>
                </a:solidFill>
              </a:rPr>
              <a:t>, </a:t>
            </a:r>
            <a:r>
              <a:rPr lang="en-AU" i="1" dirty="0">
                <a:solidFill>
                  <a:srgbClr val="51247A"/>
                </a:solidFill>
              </a:rPr>
              <a:t>Domestic</a:t>
            </a:r>
            <a:br>
              <a:rPr lang="en-AU" dirty="0">
                <a:solidFill>
                  <a:srgbClr val="51247A"/>
                </a:solidFill>
              </a:rPr>
            </a:br>
            <a:endParaRPr lang="en-AU"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Evaluation of Semantic Categories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23</a:t>
            </a:fld>
            <a:endParaRPr lang="en-AU" dirty="0"/>
          </a:p>
        </p:txBody>
      </p:sp>
      <p:graphicFrame>
        <p:nvGraphicFramePr>
          <p:cNvPr id="4" name="Table 3">
            <a:extLst>
              <a:ext uri="{FF2B5EF4-FFF2-40B4-BE49-F238E27FC236}">
                <a16:creationId xmlns:a16="http://schemas.microsoft.com/office/drawing/2014/main" id="{28E757DE-F737-599D-BFF2-F6594BBCD491}"/>
              </a:ext>
            </a:extLst>
          </p:cNvPr>
          <p:cNvGraphicFramePr>
            <a:graphicFrameLocks noGrp="1"/>
          </p:cNvGraphicFramePr>
          <p:nvPr>
            <p:extLst>
              <p:ext uri="{D42A27DB-BD31-4B8C-83A1-F6EECF244321}">
                <p14:modId xmlns:p14="http://schemas.microsoft.com/office/powerpoint/2010/main" val="3664492989"/>
              </p:ext>
            </p:extLst>
          </p:nvPr>
        </p:nvGraphicFramePr>
        <p:xfrm>
          <a:off x="7608168" y="1704012"/>
          <a:ext cx="4403160" cy="2966720"/>
        </p:xfrm>
        <a:graphic>
          <a:graphicData uri="http://schemas.openxmlformats.org/drawingml/2006/table">
            <a:tbl>
              <a:tblPr firstRow="1" bandRow="1">
                <a:tableStyleId>{5C22544A-7EE6-4342-B048-85BDC9FD1C3A}</a:tableStyleId>
              </a:tblPr>
              <a:tblGrid>
                <a:gridCol w="2361956">
                  <a:extLst>
                    <a:ext uri="{9D8B030D-6E8A-4147-A177-3AD203B41FA5}">
                      <a16:colId xmlns:a16="http://schemas.microsoft.com/office/drawing/2014/main" val="2022121757"/>
                    </a:ext>
                  </a:extLst>
                </a:gridCol>
                <a:gridCol w="2041204">
                  <a:extLst>
                    <a:ext uri="{9D8B030D-6E8A-4147-A177-3AD203B41FA5}">
                      <a16:colId xmlns:a16="http://schemas.microsoft.com/office/drawing/2014/main" val="1795863659"/>
                    </a:ext>
                  </a:extLst>
                </a:gridCol>
              </a:tblGrid>
              <a:tr h="370840">
                <a:tc>
                  <a:txBody>
                    <a:bodyPr/>
                    <a:lstStyle/>
                    <a:p>
                      <a:r>
                        <a:rPr lang="en-AU" dirty="0"/>
                        <a:t>Category</a:t>
                      </a:r>
                    </a:p>
                  </a:txBody>
                  <a:tcPr/>
                </a:tc>
                <a:tc>
                  <a:txBody>
                    <a:bodyPr/>
                    <a:lstStyle/>
                    <a:p>
                      <a:pPr algn="ctr"/>
                      <a:r>
                        <a:rPr lang="en-AU" dirty="0"/>
                        <a:t>Accuracy (%)</a:t>
                      </a:r>
                    </a:p>
                  </a:txBody>
                  <a:tcPr/>
                </a:tc>
                <a:extLst>
                  <a:ext uri="{0D108BD9-81ED-4DB2-BD59-A6C34878D82A}">
                    <a16:rowId xmlns:a16="http://schemas.microsoft.com/office/drawing/2014/main" val="173843936"/>
                  </a:ext>
                </a:extLst>
              </a:tr>
              <a:tr h="370840">
                <a:tc>
                  <a:txBody>
                    <a:bodyPr/>
                    <a:lstStyle/>
                    <a:p>
                      <a:r>
                        <a:rPr lang="en-AU" dirty="0"/>
                        <a:t>Affiliative + Topical</a:t>
                      </a:r>
                    </a:p>
                  </a:txBody>
                  <a:tcPr/>
                </a:tc>
                <a:tc>
                  <a:txBody>
                    <a:bodyPr/>
                    <a:lstStyle/>
                    <a:p>
                      <a:pPr algn="ctr"/>
                      <a:r>
                        <a:rPr lang="en-AU" dirty="0"/>
                        <a:t>33.3</a:t>
                      </a:r>
                    </a:p>
                  </a:txBody>
                  <a:tcPr/>
                </a:tc>
                <a:extLst>
                  <a:ext uri="{0D108BD9-81ED-4DB2-BD59-A6C34878D82A}">
                    <a16:rowId xmlns:a16="http://schemas.microsoft.com/office/drawing/2014/main" val="3166863924"/>
                  </a:ext>
                </a:extLst>
              </a:tr>
              <a:tr h="370840">
                <a:tc>
                  <a:txBody>
                    <a:bodyPr/>
                    <a:lstStyle/>
                    <a:p>
                      <a:r>
                        <a:rPr lang="en-AU" dirty="0"/>
                        <a:t>Descriptive (</a:t>
                      </a:r>
                      <a:r>
                        <a:rPr lang="en-AU" dirty="0" err="1"/>
                        <a:t>phy</a:t>
                      </a:r>
                      <a:r>
                        <a:rPr lang="en-AU" dirty="0"/>
                        <a:t>.)</a:t>
                      </a:r>
                    </a:p>
                  </a:txBody>
                  <a:tcPr/>
                </a:tc>
                <a:tc>
                  <a:txBody>
                    <a:bodyPr/>
                    <a:lstStyle/>
                    <a:p>
                      <a:pPr algn="ctr"/>
                      <a:r>
                        <a:rPr lang="en-AU" dirty="0"/>
                        <a:t>75</a:t>
                      </a:r>
                    </a:p>
                  </a:txBody>
                  <a:tcPr/>
                </a:tc>
                <a:extLst>
                  <a:ext uri="{0D108BD9-81ED-4DB2-BD59-A6C34878D82A}">
                    <a16:rowId xmlns:a16="http://schemas.microsoft.com/office/drawing/2014/main" val="2241103122"/>
                  </a:ext>
                </a:extLst>
              </a:tr>
              <a:tr h="370840">
                <a:tc>
                  <a:txBody>
                    <a:bodyPr/>
                    <a:lstStyle/>
                    <a:p>
                      <a:r>
                        <a:rPr lang="en-AU" dirty="0"/>
                        <a:t>Evaluative (neg.)</a:t>
                      </a:r>
                    </a:p>
                  </a:txBody>
                  <a:tcPr/>
                </a:tc>
                <a:tc>
                  <a:txBody>
                    <a:bodyPr/>
                    <a:lstStyle/>
                    <a:p>
                      <a:pPr algn="ctr"/>
                      <a:r>
                        <a:rPr lang="en-AU" dirty="0"/>
                        <a:t>50</a:t>
                      </a:r>
                    </a:p>
                  </a:txBody>
                  <a:tcPr/>
                </a:tc>
                <a:extLst>
                  <a:ext uri="{0D108BD9-81ED-4DB2-BD59-A6C34878D82A}">
                    <a16:rowId xmlns:a16="http://schemas.microsoft.com/office/drawing/2014/main" val="2024416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Evaluative (pos.)</a:t>
                      </a:r>
                    </a:p>
                  </a:txBody>
                  <a:tcPr/>
                </a:tc>
                <a:tc>
                  <a:txBody>
                    <a:bodyPr/>
                    <a:lstStyle/>
                    <a:p>
                      <a:pPr algn="ctr"/>
                      <a:r>
                        <a:rPr lang="en-AU" dirty="0"/>
                        <a:t>43</a:t>
                      </a:r>
                    </a:p>
                  </a:txBody>
                  <a:tcPr/>
                </a:tc>
                <a:extLst>
                  <a:ext uri="{0D108BD9-81ED-4DB2-BD59-A6C34878D82A}">
                    <a16:rowId xmlns:a16="http://schemas.microsoft.com/office/drawing/2014/main" val="3945540350"/>
                  </a:ext>
                </a:extLst>
              </a:tr>
              <a:tr h="370840">
                <a:tc>
                  <a:txBody>
                    <a:bodyPr/>
                    <a:lstStyle/>
                    <a:p>
                      <a:r>
                        <a:rPr lang="en-AU" dirty="0"/>
                        <a:t>Medical</a:t>
                      </a:r>
                    </a:p>
                  </a:txBody>
                  <a:tcPr/>
                </a:tc>
                <a:tc>
                  <a:txBody>
                    <a:bodyPr/>
                    <a:lstStyle/>
                    <a:p>
                      <a:pPr algn="ctr"/>
                      <a:r>
                        <a:rPr lang="en-AU" dirty="0"/>
                        <a:t>83</a:t>
                      </a:r>
                    </a:p>
                  </a:txBody>
                  <a:tcPr/>
                </a:tc>
                <a:extLst>
                  <a:ext uri="{0D108BD9-81ED-4DB2-BD59-A6C34878D82A}">
                    <a16:rowId xmlns:a16="http://schemas.microsoft.com/office/drawing/2014/main" val="196404169"/>
                  </a:ext>
                </a:extLst>
              </a:tr>
              <a:tr h="370840">
                <a:tc>
                  <a:txBody>
                    <a:bodyPr/>
                    <a:lstStyle/>
                    <a:p>
                      <a:r>
                        <a:rPr lang="en-AU" dirty="0"/>
                        <a:t>Relational + Affiliative</a:t>
                      </a:r>
                    </a:p>
                  </a:txBody>
                  <a:tcPr/>
                </a:tc>
                <a:tc>
                  <a:txBody>
                    <a:bodyPr/>
                    <a:lstStyle/>
                    <a:p>
                      <a:pPr algn="ctr"/>
                      <a:r>
                        <a:rPr lang="en-AU" dirty="0"/>
                        <a:t>95</a:t>
                      </a:r>
                    </a:p>
                  </a:txBody>
                  <a:tcPr/>
                </a:tc>
                <a:extLst>
                  <a:ext uri="{0D108BD9-81ED-4DB2-BD59-A6C34878D82A}">
                    <a16:rowId xmlns:a16="http://schemas.microsoft.com/office/drawing/2014/main" val="3534356194"/>
                  </a:ext>
                </a:extLst>
              </a:tr>
              <a:tr h="370840">
                <a:tc>
                  <a:txBody>
                    <a:bodyPr/>
                    <a:lstStyle/>
                    <a:p>
                      <a:r>
                        <a:rPr lang="en-AU" b="1" dirty="0"/>
                        <a:t>Average</a:t>
                      </a:r>
                    </a:p>
                  </a:txBody>
                  <a:tcPr/>
                </a:tc>
                <a:tc>
                  <a:txBody>
                    <a:bodyPr/>
                    <a:lstStyle/>
                    <a:p>
                      <a:pPr algn="ctr"/>
                      <a:r>
                        <a:rPr lang="en-AU" b="1" dirty="0"/>
                        <a:t>63</a:t>
                      </a:r>
                    </a:p>
                  </a:txBody>
                  <a:tcPr/>
                </a:tc>
                <a:extLst>
                  <a:ext uri="{0D108BD9-81ED-4DB2-BD59-A6C34878D82A}">
                    <a16:rowId xmlns:a16="http://schemas.microsoft.com/office/drawing/2014/main" val="1378023896"/>
                  </a:ext>
                </a:extLst>
              </a:tr>
            </a:tbl>
          </a:graphicData>
        </a:graphic>
      </p:graphicFrame>
      <p:sp>
        <p:nvSpPr>
          <p:cNvPr id="7" name="TextBox 6">
            <a:extLst>
              <a:ext uri="{FF2B5EF4-FFF2-40B4-BE49-F238E27FC236}">
                <a16:creationId xmlns:a16="http://schemas.microsoft.com/office/drawing/2014/main" id="{B3ADDEC5-88F4-9E8E-0E01-B11A78F17810}"/>
              </a:ext>
            </a:extLst>
          </p:cNvPr>
          <p:cNvSpPr txBox="1"/>
          <p:nvPr/>
        </p:nvSpPr>
        <p:spPr>
          <a:xfrm>
            <a:off x="7600096" y="4699063"/>
            <a:ext cx="4320480" cy="307777"/>
          </a:xfrm>
          <a:prstGeom prst="rect">
            <a:avLst/>
          </a:prstGeom>
          <a:noFill/>
        </p:spPr>
        <p:txBody>
          <a:bodyPr wrap="square" rtlCol="0">
            <a:spAutoFit/>
          </a:bodyPr>
          <a:lstStyle/>
          <a:p>
            <a:r>
              <a:rPr lang="en-AU" sz="1400" dirty="0"/>
              <a:t>Accuracy assessment: UMAP after DR (K8)</a:t>
            </a:r>
          </a:p>
        </p:txBody>
      </p:sp>
    </p:spTree>
    <p:extLst>
      <p:ext uri="{BB962C8B-B14F-4D97-AF65-F5344CB8AC3E}">
        <p14:creationId xmlns:p14="http://schemas.microsoft.com/office/powerpoint/2010/main" val="177195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2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 </a:t>
            </a:r>
            <a:r>
              <a:rPr lang="en-AU" sz="20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24</a:t>
            </a:fld>
            <a:endParaRPr lang="en-AU" dirty="0"/>
          </a:p>
        </p:txBody>
      </p:sp>
    </p:spTree>
    <p:extLst>
      <p:ext uri="{BB962C8B-B14F-4D97-AF65-F5344CB8AC3E}">
        <p14:creationId xmlns:p14="http://schemas.microsoft.com/office/powerpoint/2010/main" val="427200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25</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2708920"/>
            <a:ext cx="10801350" cy="2592288"/>
          </a:xfrm>
        </p:spPr>
        <p:txBody>
          <a:bodyPr>
            <a:normAutofit/>
          </a:bodyPr>
          <a:lstStyle/>
          <a:p>
            <a:pPr algn="ctr"/>
            <a:r>
              <a:rPr lang="en-AU" sz="4400" dirty="0">
                <a:solidFill>
                  <a:srgbClr val="51247A"/>
                </a:solidFill>
              </a:rPr>
              <a:t>Discussion</a:t>
            </a:r>
            <a:br>
              <a:rPr lang="en-AU" sz="4400" dirty="0">
                <a:solidFill>
                  <a:srgbClr val="51247A"/>
                </a:solidFill>
              </a:rPr>
            </a:br>
            <a:r>
              <a:rPr lang="en-AU" sz="4400" dirty="0">
                <a:solidFill>
                  <a:srgbClr val="51247A"/>
                </a:solidFill>
              </a:rPr>
              <a:t>Issues, Limitations, and Outlook</a:t>
            </a:r>
          </a:p>
        </p:txBody>
      </p:sp>
    </p:spTree>
    <p:extLst>
      <p:ext uri="{BB962C8B-B14F-4D97-AF65-F5344CB8AC3E}">
        <p14:creationId xmlns:p14="http://schemas.microsoft.com/office/powerpoint/2010/main" val="317624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have we learned?</a:t>
            </a:r>
          </a:p>
          <a:p>
            <a:r>
              <a:rPr lang="en-AU" sz="2000" dirty="0">
                <a:solidFill>
                  <a:srgbClr val="51247A"/>
                </a:solidFill>
              </a:rPr>
              <a:t>A semantic classification using usage-based data is possible, however there are still issues that require addressing:</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some clusters proved to be less</a:t>
            </a:r>
            <a:r>
              <a:rPr lang="en-AU" sz="2000" b="1" dirty="0">
                <a:solidFill>
                  <a:srgbClr val="51247A"/>
                </a:solidFill>
              </a:rPr>
              <a:t> </a:t>
            </a:r>
            <a:r>
              <a:rPr lang="en-AU" sz="2000" dirty="0">
                <a:solidFill>
                  <a:srgbClr val="51247A"/>
                </a:solidFill>
              </a:rPr>
              <a:t>coherent or distinctive as would be desirable</a:t>
            </a:r>
          </a:p>
          <a:p>
            <a:pPr marL="342900" indent="-342900">
              <a:buFont typeface="Courier New" panose="02070309020205020404" pitchFamily="49" charset="0"/>
              <a:buChar char="o"/>
            </a:pPr>
            <a:r>
              <a:rPr lang="en-AU" sz="2000" b="1" dirty="0">
                <a:solidFill>
                  <a:srgbClr val="51247A"/>
                </a:solidFill>
              </a:rPr>
              <a:t>Polysemy</a:t>
            </a:r>
            <a:r>
              <a:rPr lang="en-AU" sz="2000" dirty="0">
                <a:solidFill>
                  <a:srgbClr val="51247A"/>
                </a:solidFill>
              </a:rPr>
              <a:t>: different senses of a type need to be addressed</a:t>
            </a:r>
          </a:p>
          <a:p>
            <a:pPr marL="342900" indent="-342900">
              <a:buFont typeface="Courier New" panose="02070309020205020404" pitchFamily="49" charset="0"/>
              <a:buChar char="o"/>
            </a:pPr>
            <a:r>
              <a:rPr lang="en-AU" sz="2000" b="1" dirty="0" err="1">
                <a:solidFill>
                  <a:srgbClr val="51247A"/>
                </a:solidFill>
              </a:rPr>
              <a:t>PoS</a:t>
            </a:r>
            <a:r>
              <a:rPr lang="en-AU" sz="2000" b="1" dirty="0">
                <a:solidFill>
                  <a:srgbClr val="51247A"/>
                </a:solidFill>
              </a:rPr>
              <a:t> accuracy</a:t>
            </a:r>
            <a:r>
              <a:rPr lang="en-AU" sz="2000" dirty="0">
                <a:solidFill>
                  <a:srgbClr val="51247A"/>
                </a:solidFill>
              </a:rPr>
              <a:t>: the current study pos-tagging was inaccurate as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Word embeddings</a:t>
            </a:r>
            <a:r>
              <a:rPr lang="en-AU" sz="2000" dirty="0">
                <a:solidFill>
                  <a:srgbClr val="51247A"/>
                </a:solidFill>
              </a:rPr>
              <a:t>: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our metrics are somewhat crude, but we are unsure how to assess the quality of our method (aside from reproducibility)</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26</a:t>
            </a:fld>
            <a:endParaRPr lang="en-AU" dirty="0"/>
          </a:p>
        </p:txBody>
      </p:sp>
    </p:spTree>
    <p:extLst>
      <p:ext uri="{BB962C8B-B14F-4D97-AF65-F5344CB8AC3E}">
        <p14:creationId xmlns:p14="http://schemas.microsoft.com/office/powerpoint/2010/main" val="299323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can we do?</a:t>
            </a:r>
          </a:p>
          <a:p>
            <a:pPr marL="342900" indent="-342900">
              <a:buFont typeface="Courier New" panose="02070309020205020404" pitchFamily="49" charset="0"/>
              <a:buChar char="o"/>
            </a:pPr>
            <a:r>
              <a:rPr lang="en-AU" sz="2000" b="1" dirty="0">
                <a:solidFill>
                  <a:srgbClr val="51247A"/>
                </a:solidFill>
              </a:rPr>
              <a:t>Compile data and self-generate word embeddings</a:t>
            </a:r>
            <a:r>
              <a:rPr lang="en-AU" sz="2000" dirty="0">
                <a:solidFill>
                  <a:srgbClr val="51247A"/>
                </a:solidFill>
              </a:rPr>
              <a:t>: we will generate our own word embeddings (using less but more diverse data) to avoid genre/text type bias and to allow the incorporation of polysemy (this will also dramatically improve pos accuracy)</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once we have generated custom word embeddings, we can adapt our approach and model parameters </a:t>
            </a:r>
          </a:p>
          <a:p>
            <a:pPr marL="702900" lvl="2" indent="-342900">
              <a:buFont typeface="Courier New" panose="02070309020205020404" pitchFamily="49" charset="0"/>
              <a:buChar char="o"/>
            </a:pPr>
            <a:r>
              <a:rPr lang="en-AU" sz="2000" dirty="0">
                <a:solidFill>
                  <a:srgbClr val="51247A"/>
                </a:solidFill>
              </a:rPr>
              <a:t>optimizing K in KNN clustering</a:t>
            </a:r>
          </a:p>
          <a:p>
            <a:pPr marL="702900" lvl="2" indent="-342900">
              <a:buFont typeface="Courier New" panose="02070309020205020404" pitchFamily="49" charset="0"/>
              <a:buChar char="o"/>
            </a:pPr>
            <a:r>
              <a:rPr lang="en-AU" sz="2000" dirty="0">
                <a:solidFill>
                  <a:srgbClr val="51247A"/>
                </a:solidFill>
              </a:rPr>
              <a:t>Number of </a:t>
            </a:r>
            <a:r>
              <a:rPr lang="en-AU" sz="2000" dirty="0" err="1">
                <a:solidFill>
                  <a:srgbClr val="51247A"/>
                </a:solidFill>
              </a:rPr>
              <a:t>neighbors</a:t>
            </a:r>
            <a:r>
              <a:rPr lang="en-AU" sz="2000" dirty="0">
                <a:solidFill>
                  <a:srgbClr val="51247A"/>
                </a:solidFill>
              </a:rPr>
              <a:t> in UMAP</a:t>
            </a:r>
          </a:p>
          <a:p>
            <a:pPr marL="702900" lvl="2" indent="-342900">
              <a:buFont typeface="Courier New" panose="02070309020205020404" pitchFamily="49" charset="0"/>
              <a:buChar char="o"/>
            </a:pPr>
            <a:r>
              <a:rPr lang="en-AU" sz="2000" dirty="0">
                <a:solidFill>
                  <a:srgbClr val="51247A"/>
                </a:solidFill>
              </a:rPr>
              <a:t>Try alternative classifiers (which potentially improves coherence)</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try out alternative evaluation methods (happy for input!)</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27</a:t>
            </a:fld>
            <a:endParaRPr lang="en-AU" dirty="0"/>
          </a:p>
        </p:txBody>
      </p:sp>
    </p:spTree>
    <p:extLst>
      <p:ext uri="{BB962C8B-B14F-4D97-AF65-F5344CB8AC3E}">
        <p14:creationId xmlns:p14="http://schemas.microsoft.com/office/powerpoint/2010/main" val="16744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1340768"/>
            <a:ext cx="10801350" cy="3960440"/>
          </a:xfrm>
        </p:spPr>
        <p:txBody>
          <a:bodyPr>
            <a:normAutofit/>
          </a:bodyPr>
          <a:lstStyle/>
          <a:p>
            <a:pPr algn="ctr"/>
            <a:r>
              <a:rPr lang="en-AU" sz="6500" dirty="0">
                <a:solidFill>
                  <a:srgbClr val="51247A"/>
                </a:solidFill>
              </a:rPr>
              <a:t>Thank you very much!</a:t>
            </a:r>
          </a:p>
          <a:p>
            <a:pPr algn="ctr"/>
            <a:endParaRPr lang="en-AU" sz="4400" dirty="0">
              <a:solidFill>
                <a:srgbClr val="51247A"/>
              </a:solidFill>
            </a:endParaRPr>
          </a:p>
          <a:p>
            <a:pPr algn="ctr"/>
            <a:r>
              <a:rPr lang="en-AU" sz="2400" dirty="0">
                <a:solidFill>
                  <a:srgbClr val="51247A"/>
                </a:solidFill>
              </a:rPr>
              <a:t>Contact</a:t>
            </a:r>
          </a:p>
          <a:p>
            <a:pPr algn="ctr"/>
            <a:r>
              <a:rPr lang="en-AU" sz="2400" dirty="0">
                <a:hlinkClick r:id="rId2"/>
              </a:rPr>
              <a:t>m.schweinberger@uq.edu.au</a:t>
            </a:r>
            <a:endParaRPr lang="en-AU" sz="2400" dirty="0"/>
          </a:p>
          <a:p>
            <a:pPr algn="ctr"/>
            <a:r>
              <a:rPr lang="en-AU" sz="2400" dirty="0">
                <a:solidFill>
                  <a:srgbClr val="51247A"/>
                </a:solidFill>
              </a:rPr>
              <a:t>Slides and resources</a:t>
            </a:r>
          </a:p>
          <a:p>
            <a:pPr algn="ctr"/>
            <a:r>
              <a:rPr lang="en-AU" sz="2400" dirty="0">
                <a:hlinkClick r:id="rId3"/>
              </a:rPr>
              <a:t>https://github.com/MartinSchweinberger/ICAME45</a:t>
            </a:r>
            <a:endParaRPr lang="en-AU" sz="2400" dirty="0"/>
          </a:p>
          <a:p>
            <a:pPr algn="ctr"/>
            <a:endParaRPr lang="en-AU" sz="4400" dirty="0">
              <a:solidFill>
                <a:srgbClr val="51247A"/>
              </a:solidFill>
            </a:endParaRPr>
          </a:p>
        </p:txBody>
      </p:sp>
      <p:pic>
        <p:nvPicPr>
          <p:cNvPr id="2" name="Picture 1">
            <a:extLst>
              <a:ext uri="{FF2B5EF4-FFF2-40B4-BE49-F238E27FC236}">
                <a16:creationId xmlns:a16="http://schemas.microsoft.com/office/drawing/2014/main" id="{7465EF3F-8275-4F28-6916-1EBB88417FBD}"/>
              </a:ext>
            </a:extLst>
          </p:cNvPr>
          <p:cNvPicPr>
            <a:picLocks noChangeAspect="1"/>
          </p:cNvPicPr>
          <p:nvPr/>
        </p:nvPicPr>
        <p:blipFill>
          <a:blip r:embed="rId4"/>
          <a:stretch>
            <a:fillRect/>
          </a:stretch>
        </p:blipFill>
        <p:spPr>
          <a:xfrm>
            <a:off x="9842256" y="4509120"/>
            <a:ext cx="2357360" cy="2348880"/>
          </a:xfrm>
          <a:prstGeom prst="rect">
            <a:avLst/>
          </a:prstGeom>
        </p:spPr>
      </p:pic>
    </p:spTree>
    <p:extLst>
      <p:ext uri="{BB962C8B-B14F-4D97-AF65-F5344CB8AC3E}">
        <p14:creationId xmlns:p14="http://schemas.microsoft.com/office/powerpoint/2010/main" val="35862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Dixon, R.M.W. (1977). Where have all the adjectives gone?.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Studies in Language</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1</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19-80.</a:t>
            </a:r>
          </a:p>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Biber, D., Johansson, S., Leech, G., Conrad, S. &amp;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Finegan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E. (2007).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Grammar of Spoken and Written English</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Pearson Education Limited.</a:t>
            </a:r>
          </a:p>
          <a:p>
            <a:pPr marL="0" indent="-457200">
              <a:lnSpc>
                <a:spcPct val="100000"/>
              </a:lnSpc>
              <a:buNone/>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Chandrasekraran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D. &amp; Mago, V. (2021). Evolution of Semantic Similarity – A Survey.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ACM Computing Surveys, 51(2),</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Article 41. </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https://doi.org/10.1145/3440755</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p>
          <a:p>
            <a:pPr marL="0" indent="-457200">
              <a:lnSpc>
                <a:spcPct val="100000"/>
              </a:lnSpc>
              <a:buNone/>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Haripse</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Ranwez</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Janaqi</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Montmain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 (2022).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Semantic Similarity from Natural Language and Ontology Analysis</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Springer Nature Switzerland AG</a:t>
            </a:r>
            <a:endPar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Hatrigan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J.A, Wong, M.A. (1979). Algorithm AS 136: A K-means clustering algorithm.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Applied statistics, 28</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100-108. </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doi:10.2307/2346830</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endParaRPr lang="en-AU" sz="1400" kern="100" dirty="0">
              <a:solidFill>
                <a:srgbClr val="51247A"/>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McInnes, L., Healy, J. and Melville, J. (2020). UMAP: Uniform Manifold Approximation and Projection for Dimension Reduction.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arXiv.org. </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https://doi.org/10.48550/arXiv.1802.03426</a:t>
            </a:r>
            <a:endPar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Parker, R., Graff, D., Kong, J., Chen, K., Maeda, K. (2011). </a:t>
            </a:r>
            <a:r>
              <a:rPr lang="en-AU" sz="1400"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English </a:t>
            </a:r>
            <a:r>
              <a:rPr lang="en-AU" sz="1400" i="1"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Gigaword</a:t>
            </a:r>
            <a:r>
              <a:rPr lang="en-AU" sz="1400"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 Fifth Edition.</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a:t>
            </a:r>
            <a:r>
              <a:rPr lang="en-AU" sz="1400" b="0" i="0" strike="noStrike"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https://doi.org/10.35111/wk4f-qt80</a:t>
            </a:r>
            <a:endPar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(2023, March 13). Word Embedding and Word2Vec, Clearly Explain!!!. </a:t>
            </a: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https://www.youtube.com/watch?v=viZrOnJclY0</a:t>
            </a:r>
            <a:endPar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(2018, May 24). </a:t>
            </a:r>
            <a:r>
              <a:rPr lang="en-AU" sz="1400" dirty="0" err="1">
                <a:solidFill>
                  <a:srgbClr val="51247A"/>
                </a:solidFill>
                <a:latin typeface="Calibri" panose="020F0502020204030204" pitchFamily="34" charset="0"/>
                <a:ea typeface="Calibri" panose="020F0502020204030204" pitchFamily="34" charset="0"/>
                <a:cs typeface="Calibri" panose="020F0502020204030204" pitchFamily="34" charset="0"/>
              </a:rPr>
              <a:t>StatQuest</a:t>
            </a: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rPr>
              <a:t>: K-Means clustering. </a:t>
            </a: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https://www.youtube.com/watch?v=viZrOnJclY0</a:t>
            </a:r>
            <a:endPar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sz="1400" kern="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Rayson</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 Archer, D. &amp; Piao, S. (2004). The UCREL semantic analysis system. </a:t>
            </a:r>
            <a:r>
              <a:rPr lang="en-AU" sz="1400" i="1"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ResearchGate</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p>
          <a:p>
            <a:pPr indent="-457200">
              <a:lnSpc>
                <a:spcPct val="100000"/>
              </a:lnSpc>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Tagliamonte</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(2008). So different and pretty cool! Recycling intensifiers in Toronto, Canada.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English Language and Linguistics, 12(2),</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361-394. </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doi:10.1017/S1360674308002669</a:t>
            </a:r>
            <a:endPar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Wijffels, J. (2023). </a:t>
            </a:r>
            <a:r>
              <a:rPr lang="en-AU" sz="1400"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Tokenization, Parts of Speech Tagging, Lemmatization and Dependency Parsing with the ‘</a:t>
            </a:r>
            <a:r>
              <a:rPr lang="en-AU" sz="1400"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NLP Toolkit. </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https://CRAN.R-project.org/package=udpipe</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a:t>
            </a:r>
          </a:p>
          <a:p>
            <a:pPr marL="0" indent="-457200">
              <a:lnSpc>
                <a:spcPct val="100000"/>
              </a:lnSpc>
              <a:buNone/>
            </a:pP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Franti</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P., </a:t>
            </a: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Virmajoki</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O., &amp; </a:t>
            </a: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Hautamaki</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V. (2006). Fast agglomerative clustering using a k-nearest </a:t>
            </a: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neighbor</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graph. IEEE transactions on pattern analysis and machine intelligence, 28(11), 1875-1881.</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References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29</a:t>
            </a:fld>
            <a:endParaRPr lang="en-AU" dirty="0"/>
          </a:p>
        </p:txBody>
      </p:sp>
    </p:spTree>
    <p:extLst>
      <p:ext uri="{BB962C8B-B14F-4D97-AF65-F5344CB8AC3E}">
        <p14:creationId xmlns:p14="http://schemas.microsoft.com/office/powerpoint/2010/main" val="13236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Aim</a:t>
            </a:r>
          </a:p>
          <a:p>
            <a:pPr marL="342900" indent="-342900">
              <a:buFont typeface="Courier New" panose="02070309020205020404" pitchFamily="49" charset="0"/>
              <a:buChar char="o"/>
            </a:pPr>
            <a:r>
              <a:rPr lang="en-AU" sz="2000" dirty="0">
                <a:solidFill>
                  <a:srgbClr val="51247A"/>
                </a:solidFill>
              </a:rPr>
              <a:t>Develop a semantic classification system of adjectives using word embeddings</a:t>
            </a:r>
          </a:p>
          <a:p>
            <a:r>
              <a:rPr lang="en-AU" sz="2000" b="1" dirty="0">
                <a:solidFill>
                  <a:srgbClr val="51247A"/>
                </a:solidFill>
              </a:rPr>
              <a:t>Motivation</a:t>
            </a:r>
          </a:p>
          <a:p>
            <a:pPr marL="342900" indent="-342900">
              <a:buFont typeface="Courier New" panose="02070309020205020404" pitchFamily="49" charset="0"/>
              <a:buChar char="o"/>
            </a:pPr>
            <a:r>
              <a:rPr lang="en-AU" sz="2000" dirty="0">
                <a:solidFill>
                  <a:srgbClr val="51247A"/>
                </a:solidFill>
              </a:rPr>
              <a:t>Studies in LVC </a:t>
            </a:r>
            <a:r>
              <a:rPr lang="en-AU" sz="2000" dirty="0">
                <a:solidFill>
                  <a:schemeClr val="bg1">
                    <a:lumMod val="50000"/>
                  </a:schemeClr>
                </a:solidFill>
              </a:rPr>
              <a:t>(e.g., </a:t>
            </a:r>
            <a:r>
              <a:rPr lang="en-AU" sz="2000" dirty="0" err="1">
                <a:solidFill>
                  <a:schemeClr val="bg1">
                    <a:lumMod val="50000"/>
                  </a:schemeClr>
                </a:solidFill>
              </a:rPr>
              <a:t>Tagliamonte</a:t>
            </a:r>
            <a:r>
              <a:rPr lang="en-AU" sz="2000" dirty="0">
                <a:solidFill>
                  <a:schemeClr val="bg1">
                    <a:lumMod val="50000"/>
                  </a:schemeClr>
                </a:solidFill>
              </a:rPr>
              <a:t>, 2007) </a:t>
            </a:r>
            <a:r>
              <a:rPr lang="en-AU" sz="2000" dirty="0">
                <a:solidFill>
                  <a:srgbClr val="51247A"/>
                </a:solidFill>
              </a:rPr>
              <a:t>suggest that the semantics of adjectives impact amplifier choice in ongoing language change scenarios</a:t>
            </a:r>
          </a:p>
          <a:p>
            <a:r>
              <a:rPr lang="en-AU" sz="2000" b="1" dirty="0">
                <a:solidFill>
                  <a:srgbClr val="51247A"/>
                </a:solidFill>
              </a:rPr>
              <a:t>Outline</a:t>
            </a:r>
          </a:p>
          <a:p>
            <a:pPr marL="342900" indent="-342900">
              <a:buFont typeface="Courier New" panose="02070309020205020404" pitchFamily="49" charset="0"/>
              <a:buChar char="o"/>
            </a:pPr>
            <a:r>
              <a:rPr lang="en-AU" sz="2000" dirty="0">
                <a:solidFill>
                  <a:srgbClr val="51247A"/>
                </a:solidFill>
              </a:rPr>
              <a:t>Background</a:t>
            </a:r>
          </a:p>
          <a:p>
            <a:pPr marL="702900" lvl="2" indent="-342900">
              <a:buFont typeface="Courier New" panose="02070309020205020404" pitchFamily="49" charset="0"/>
              <a:buChar char="o"/>
            </a:pPr>
            <a:r>
              <a:rPr lang="en-AU" sz="2000" dirty="0">
                <a:solidFill>
                  <a:srgbClr val="51247A"/>
                </a:solidFill>
              </a:rPr>
              <a:t>Existing feature-based classifications</a:t>
            </a:r>
          </a:p>
          <a:p>
            <a:pPr marL="702900" lvl="2" indent="-342900">
              <a:buFont typeface="Courier New" panose="02070309020205020404" pitchFamily="49" charset="0"/>
              <a:buChar char="o"/>
            </a:pPr>
            <a:r>
              <a:rPr lang="en-AU" sz="2000" dirty="0">
                <a:solidFill>
                  <a:srgbClr val="51247A"/>
                </a:solidFill>
              </a:rPr>
              <a:t>What are word embeddings, UMAP, and K-means clustering</a:t>
            </a:r>
          </a:p>
          <a:p>
            <a:pPr marL="342900" indent="-342900">
              <a:buFont typeface="Courier New" panose="02070309020205020404" pitchFamily="49" charset="0"/>
              <a:buChar char="o"/>
            </a:pPr>
            <a:r>
              <a:rPr lang="en-AU" sz="2000" dirty="0">
                <a:solidFill>
                  <a:srgbClr val="51247A"/>
                </a:solidFill>
              </a:rPr>
              <a:t>Methodology: what we have done</a:t>
            </a:r>
          </a:p>
          <a:p>
            <a:pPr marL="342900" indent="-342900">
              <a:buFont typeface="Courier New" panose="02070309020205020404" pitchFamily="49" charset="0"/>
              <a:buChar char="o"/>
            </a:pPr>
            <a:r>
              <a:rPr lang="en-AU" sz="2000" dirty="0">
                <a:solidFill>
                  <a:srgbClr val="51247A"/>
                </a:solidFill>
              </a:rPr>
              <a:t>Results and evaluation</a:t>
            </a:r>
          </a:p>
          <a:p>
            <a:pPr marL="342900" indent="-342900">
              <a:buFont typeface="Courier New" panose="02070309020205020404" pitchFamily="49" charset="0"/>
              <a:buChar char="o"/>
            </a:pPr>
            <a:r>
              <a:rPr lang="en-AU" sz="2000" dirty="0">
                <a:solidFill>
                  <a:srgbClr val="51247A"/>
                </a:solidFill>
              </a:rPr>
              <a:t>Issues, Limitations and where from here?</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Overview of the study we present today</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a:t>
            </a:fld>
            <a:endParaRPr lang="en-AU" dirty="0"/>
          </a:p>
        </p:txBody>
      </p:sp>
    </p:spTree>
    <p:extLst>
      <p:ext uri="{BB962C8B-B14F-4D97-AF65-F5344CB8AC3E}">
        <p14:creationId xmlns:p14="http://schemas.microsoft.com/office/powerpoint/2010/main" val="8069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3872001"/>
          </a:xfrm>
        </p:spPr>
        <p:txBody>
          <a:bodyPr>
            <a:normAutofit/>
          </a:bodyPr>
          <a:lstStyle/>
          <a:p>
            <a:pPr algn="ctr"/>
            <a:r>
              <a:rPr lang="en-AU" sz="2000" dirty="0"/>
              <a:t>Martin Schweinberger and Chang-Hao (Howard) Luo</a:t>
            </a:r>
          </a:p>
          <a:p>
            <a:pPr algn="ctr"/>
            <a:r>
              <a:rPr lang="en-AU" sz="2000" dirty="0"/>
              <a:t>The University of Queensland</a:t>
            </a:r>
          </a:p>
          <a:p>
            <a:pPr algn="ctr"/>
            <a:endParaRPr lang="en-AU" sz="2000" dirty="0"/>
          </a:p>
          <a:p>
            <a:pPr algn="ctr"/>
            <a:r>
              <a:rPr lang="en-AU" sz="2000" dirty="0"/>
              <a:t>Contact</a:t>
            </a:r>
          </a:p>
          <a:p>
            <a:pPr algn="ctr"/>
            <a:r>
              <a:rPr lang="en-AU" sz="2000" dirty="0">
                <a:hlinkClick r:id="rId2"/>
              </a:rPr>
              <a:t>m.schweinberger@uq.edu.au</a:t>
            </a:r>
            <a:endParaRPr lang="en-AU" sz="2000" dirty="0"/>
          </a:p>
          <a:p>
            <a:pPr algn="ctr"/>
            <a:r>
              <a:rPr lang="en-AU" sz="2000" dirty="0"/>
              <a:t>Slides and resources</a:t>
            </a:r>
          </a:p>
          <a:p>
            <a:pPr algn="ctr"/>
            <a:r>
              <a:rPr lang="en-AU" sz="2000" dirty="0">
                <a:hlinkClick r:id="rId3"/>
              </a:rPr>
              <a:t>https://github.com/MartinSchweinberger/ICAME45</a:t>
            </a:r>
            <a:endParaRPr lang="en-AU" sz="2000" dirty="0"/>
          </a:p>
          <a:p>
            <a:pPr algn="ctr"/>
            <a:endParaRPr lang="en-AU" sz="2000" dirty="0"/>
          </a:p>
        </p:txBody>
      </p:sp>
      <p:pic>
        <p:nvPicPr>
          <p:cNvPr id="5" name="Picture 4">
            <a:extLst>
              <a:ext uri="{FF2B5EF4-FFF2-40B4-BE49-F238E27FC236}">
                <a16:creationId xmlns:a16="http://schemas.microsoft.com/office/drawing/2014/main" id="{B2CA5A01-D23A-FA0F-2583-8CF346AB8E1E}"/>
              </a:ext>
            </a:extLst>
          </p:cNvPr>
          <p:cNvPicPr>
            <a:picLocks noChangeAspect="1"/>
          </p:cNvPicPr>
          <p:nvPr/>
        </p:nvPicPr>
        <p:blipFill>
          <a:blip r:embed="rId4"/>
          <a:stretch>
            <a:fillRect/>
          </a:stretch>
        </p:blipFill>
        <p:spPr>
          <a:xfrm>
            <a:off x="9551296" y="4219207"/>
            <a:ext cx="2648320" cy="2638793"/>
          </a:xfrm>
          <a:prstGeom prst="rect">
            <a:avLst/>
          </a:prstGeom>
        </p:spPr>
      </p:pic>
    </p:spTree>
    <p:extLst>
      <p:ext uri="{BB962C8B-B14F-4D97-AF65-F5344CB8AC3E}">
        <p14:creationId xmlns:p14="http://schemas.microsoft.com/office/powerpoint/2010/main" val="287761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Background</a:t>
            </a:r>
          </a:p>
        </p:txBody>
      </p:sp>
    </p:spTree>
    <p:extLst>
      <p:ext uri="{BB962C8B-B14F-4D97-AF65-F5344CB8AC3E}">
        <p14:creationId xmlns:p14="http://schemas.microsoft.com/office/powerpoint/2010/main" val="22006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r>
              <a:rPr lang="en-AU" sz="2000" b="1" dirty="0">
                <a:solidFill>
                  <a:srgbClr val="51247A"/>
                </a:solidFill>
              </a:rPr>
              <a:t>Existing feature-based semantic classification systems</a:t>
            </a:r>
          </a:p>
          <a:p>
            <a:pPr marL="342900" indent="-342900">
              <a:buFont typeface="Courier New" panose="02070309020205020404" pitchFamily="49" charset="0"/>
              <a:buChar char="o"/>
            </a:pPr>
            <a:r>
              <a:rPr lang="en-AU" sz="2000" b="1" dirty="0">
                <a:solidFill>
                  <a:srgbClr val="51247A"/>
                </a:solidFill>
              </a:rPr>
              <a:t>Typology-based classification </a:t>
            </a:r>
            <a:r>
              <a:rPr lang="en-AU" sz="2000" dirty="0">
                <a:solidFill>
                  <a:schemeClr val="bg1">
                    <a:lumMod val="50000"/>
                  </a:schemeClr>
                </a:solidFill>
              </a:rPr>
              <a:t>(Dixon 1977)</a:t>
            </a:r>
            <a:br>
              <a:rPr lang="en-AU" sz="2000" dirty="0">
                <a:solidFill>
                  <a:schemeClr val="bg1">
                    <a:lumMod val="50000"/>
                  </a:schemeClr>
                </a:solidFill>
              </a:rPr>
            </a:br>
            <a:r>
              <a:rPr lang="en-AU" sz="2100" dirty="0">
                <a:solidFill>
                  <a:srgbClr val="51247A"/>
                </a:solidFill>
              </a:rPr>
              <a:t>Aims to determine sematic features that underlie a universal, language-independent classification of semantic groups of adjectives based on syntactic and morphological properties of adjectives</a:t>
            </a:r>
          </a:p>
          <a:p>
            <a:pPr marL="342900" indent="-342900">
              <a:buFont typeface="Courier New" panose="02070309020205020404" pitchFamily="49" charset="0"/>
              <a:buChar char="o"/>
            </a:pPr>
            <a:r>
              <a:rPr lang="en-AU" sz="2000" b="1" dirty="0">
                <a:solidFill>
                  <a:srgbClr val="51247A"/>
                </a:solidFill>
              </a:rPr>
              <a:t>Corpus/Distribution-based classification </a:t>
            </a:r>
            <a:r>
              <a:rPr lang="en-AU" sz="2000" dirty="0">
                <a:solidFill>
                  <a:schemeClr val="bg1">
                    <a:lumMod val="50000"/>
                  </a:schemeClr>
                </a:solidFill>
              </a:rPr>
              <a:t>(Biber et al. 2007)</a:t>
            </a:r>
            <a:br>
              <a:rPr lang="en-AU" sz="2000" dirty="0">
                <a:solidFill>
                  <a:schemeClr val="bg1">
                    <a:lumMod val="50000"/>
                  </a:schemeClr>
                </a:solidFill>
              </a:rPr>
            </a:br>
            <a:r>
              <a:rPr lang="en-AU" sz="2100" dirty="0">
                <a:solidFill>
                  <a:srgbClr val="51247A"/>
                </a:solidFill>
              </a:rPr>
              <a:t>Uses the Longman Spoken and Written English Corpus to extract frequencies of structure patterns in order to define grammatical properties of words, including using semantic features to group adjectives. </a:t>
            </a:r>
          </a:p>
          <a:p>
            <a:pPr marL="342900" indent="-342900">
              <a:buFont typeface="Courier New" panose="02070309020205020404" pitchFamily="49" charset="0"/>
              <a:buChar char="o"/>
            </a:pPr>
            <a:r>
              <a:rPr lang="en-AU" sz="2000" b="1" dirty="0">
                <a:solidFill>
                  <a:srgbClr val="51247A"/>
                </a:solidFill>
              </a:rPr>
              <a:t>Automated, computational classification </a:t>
            </a:r>
            <a:r>
              <a:rPr lang="en-AU" sz="2000" dirty="0">
                <a:solidFill>
                  <a:srgbClr val="51247A"/>
                </a:solidFill>
              </a:rPr>
              <a:t>(USAS, distribution- and context-based) </a:t>
            </a:r>
            <a:r>
              <a:rPr lang="en-AU" sz="2000" dirty="0">
                <a:solidFill>
                  <a:schemeClr val="bg1">
                    <a:lumMod val="50000"/>
                  </a:schemeClr>
                </a:solidFill>
              </a:rPr>
              <a:t>(</a:t>
            </a:r>
            <a:r>
              <a:rPr lang="en-AU" sz="2000" dirty="0" err="1">
                <a:solidFill>
                  <a:schemeClr val="bg1">
                    <a:lumMod val="50000"/>
                  </a:schemeClr>
                </a:solidFill>
              </a:rPr>
              <a:t>Rayson</a:t>
            </a:r>
            <a:r>
              <a:rPr lang="en-AU" sz="2000" dirty="0">
                <a:solidFill>
                  <a:schemeClr val="bg1">
                    <a:lumMod val="50000"/>
                  </a:schemeClr>
                </a:solidFill>
              </a:rPr>
              <a:t>, Archer &amp; Piao, 2004)</a:t>
            </a:r>
            <a:br>
              <a:rPr lang="en-AU" sz="2000" dirty="0">
                <a:solidFill>
                  <a:schemeClr val="bg1">
                    <a:lumMod val="50000"/>
                  </a:schemeClr>
                </a:solidFill>
              </a:rPr>
            </a:br>
            <a:r>
              <a:rPr lang="en-AU" sz="2100" dirty="0">
                <a:solidFill>
                  <a:srgbClr val="51247A"/>
                </a:solidFill>
              </a:rPr>
              <a:t>Uses the UCREL semantic analysis system (USAS) to automatically assign semantic tags based on a combination of part-of-speech (POS) tagging, a </a:t>
            </a:r>
            <a:r>
              <a:rPr lang="en-AU" sz="2100" dirty="0" err="1">
                <a:solidFill>
                  <a:srgbClr val="51247A"/>
                </a:solidFill>
              </a:rPr>
              <a:t>lemmatiser</a:t>
            </a:r>
            <a:r>
              <a:rPr lang="en-AU" sz="2100" dirty="0">
                <a:solidFill>
                  <a:srgbClr val="51247A"/>
                </a:solidFill>
              </a:rPr>
              <a:t>, and semantic tagging </a:t>
            </a:r>
            <a:r>
              <a:rPr lang="en-AU" sz="2100" dirty="0">
                <a:solidFill>
                  <a:schemeClr val="bg1">
                    <a:lumMod val="50000"/>
                  </a:schemeClr>
                </a:solidFill>
              </a:rPr>
              <a:t>(</a:t>
            </a:r>
            <a:r>
              <a:rPr lang="en-AU" sz="2100" dirty="0" err="1">
                <a:solidFill>
                  <a:schemeClr val="bg1">
                    <a:lumMod val="50000"/>
                  </a:schemeClr>
                </a:solidFill>
              </a:rPr>
              <a:t>Rayson</a:t>
            </a:r>
            <a:r>
              <a:rPr lang="en-AU" sz="2100" dirty="0">
                <a:solidFill>
                  <a:schemeClr val="bg1">
                    <a:lumMod val="50000"/>
                  </a:schemeClr>
                </a:solidFill>
              </a:rPr>
              <a:t>, Archer &amp; Piao, 2004) </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Background</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Tree>
    <p:extLst>
      <p:ext uri="{BB962C8B-B14F-4D97-AF65-F5344CB8AC3E}">
        <p14:creationId xmlns:p14="http://schemas.microsoft.com/office/powerpoint/2010/main" val="39548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Semantic classes</a:t>
            </a:r>
          </a:p>
          <a:p>
            <a:pPr marL="342900" indent="-342900">
              <a:buFont typeface="Courier New" panose="02070309020205020404" pitchFamily="49" charset="0"/>
              <a:buChar char="o"/>
            </a:pPr>
            <a:r>
              <a:rPr lang="en-AU" sz="2000" dirty="0">
                <a:solidFill>
                  <a:srgbClr val="51247A"/>
                </a:solidFill>
              </a:rPr>
              <a:t>Dimension (size, length/width): </a:t>
            </a:r>
            <a:r>
              <a:rPr lang="en-AU" sz="2000" i="1" dirty="0">
                <a:solidFill>
                  <a:srgbClr val="51247A"/>
                </a:solidFill>
              </a:rPr>
              <a:t>big, little, long, wide, thin</a:t>
            </a:r>
          </a:p>
          <a:p>
            <a:pPr marL="342900" indent="-342900">
              <a:buFont typeface="Courier New" panose="02070309020205020404" pitchFamily="49" charset="0"/>
              <a:buChar char="o"/>
            </a:pPr>
            <a:r>
              <a:rPr lang="en-AU" sz="2000" dirty="0">
                <a:solidFill>
                  <a:srgbClr val="51247A"/>
                </a:solidFill>
              </a:rPr>
              <a:t>Physical Property: denoting physical attributes: </a:t>
            </a:r>
            <a:r>
              <a:rPr lang="en-AU" sz="2000" i="1" dirty="0">
                <a:solidFill>
                  <a:srgbClr val="51247A"/>
                </a:solidFill>
              </a:rPr>
              <a:t>hard, light, smooth, sweet</a:t>
            </a:r>
          </a:p>
          <a:p>
            <a:pPr marL="342900" indent="-342900">
              <a:buFont typeface="Courier New" panose="02070309020205020404" pitchFamily="49" charset="0"/>
              <a:buChar char="o"/>
            </a:pPr>
            <a:r>
              <a:rPr lang="en-AU" sz="2000" dirty="0">
                <a:solidFill>
                  <a:srgbClr val="51247A"/>
                </a:solidFill>
              </a:rPr>
              <a:t>Colour: </a:t>
            </a:r>
            <a:r>
              <a:rPr lang="en-AU" sz="2000" i="1" dirty="0">
                <a:solidFill>
                  <a:srgbClr val="51247A"/>
                </a:solidFill>
              </a:rPr>
              <a:t>red, blue, black, white</a:t>
            </a:r>
          </a:p>
          <a:p>
            <a:pPr marL="342900" indent="-342900">
              <a:buFont typeface="Courier New" panose="02070309020205020404" pitchFamily="49" charset="0"/>
              <a:buChar char="o"/>
            </a:pPr>
            <a:r>
              <a:rPr lang="en-AU" sz="2000" dirty="0">
                <a:solidFill>
                  <a:srgbClr val="51247A"/>
                </a:solidFill>
              </a:rPr>
              <a:t>Human Propensity (emotions or personality traits): </a:t>
            </a:r>
            <a:r>
              <a:rPr lang="en-AU" sz="2000" i="1" dirty="0">
                <a:solidFill>
                  <a:srgbClr val="51247A"/>
                </a:solidFill>
              </a:rPr>
              <a:t>jealous, kind, dumb, happy, generous</a:t>
            </a:r>
          </a:p>
          <a:p>
            <a:pPr marL="342900" indent="-342900">
              <a:buFont typeface="Courier New" panose="02070309020205020404" pitchFamily="49" charset="0"/>
              <a:buChar char="o"/>
            </a:pPr>
            <a:r>
              <a:rPr lang="en-AU" sz="2000" dirty="0">
                <a:solidFill>
                  <a:srgbClr val="51247A"/>
                </a:solidFill>
              </a:rPr>
              <a:t>Age: </a:t>
            </a:r>
            <a:r>
              <a:rPr lang="en-AU" sz="2000" i="1" dirty="0">
                <a:solidFill>
                  <a:srgbClr val="51247A"/>
                </a:solidFill>
              </a:rPr>
              <a:t>new, old, young</a:t>
            </a:r>
          </a:p>
          <a:p>
            <a:pPr marL="342900" indent="-342900">
              <a:buFont typeface="Courier New" panose="02070309020205020404" pitchFamily="49" charset="0"/>
              <a:buChar char="o"/>
            </a:pPr>
            <a:r>
              <a:rPr lang="en-AU" sz="2000" dirty="0">
                <a:solidFill>
                  <a:srgbClr val="51247A"/>
                </a:solidFill>
              </a:rPr>
              <a:t>Value (denoting judgement): </a:t>
            </a:r>
            <a:r>
              <a:rPr lang="en-AU" sz="2000" i="1" dirty="0">
                <a:solidFill>
                  <a:srgbClr val="51247A"/>
                </a:solidFill>
              </a:rPr>
              <a:t>good, bad, proper, excellent, poor</a:t>
            </a:r>
          </a:p>
          <a:p>
            <a:pPr marL="342900" indent="-342900">
              <a:buFont typeface="Courier New" panose="02070309020205020404" pitchFamily="49" charset="0"/>
              <a:buChar char="o"/>
            </a:pPr>
            <a:r>
              <a:rPr lang="en-AU" sz="2000" dirty="0">
                <a:solidFill>
                  <a:srgbClr val="51247A"/>
                </a:solidFill>
              </a:rPr>
              <a:t>Speed: </a:t>
            </a:r>
            <a:r>
              <a:rPr lang="en-AU" sz="2000" i="1" dirty="0">
                <a:solidFill>
                  <a:srgbClr val="51247A"/>
                </a:solidFill>
              </a:rPr>
              <a:t>fast, quick, slow</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fontScale="90000"/>
          </a:bodyPr>
          <a:lstStyle/>
          <a:p>
            <a:r>
              <a:rPr lang="en-AU" sz="3600" b="1" dirty="0">
                <a:solidFill>
                  <a:srgbClr val="51247A"/>
                </a:solidFill>
              </a:rPr>
              <a:t>Typology-based classification </a:t>
            </a:r>
            <a:r>
              <a:rPr lang="en-AU" sz="3600" dirty="0">
                <a:solidFill>
                  <a:schemeClr val="bg1">
                    <a:lumMod val="50000"/>
                  </a:schemeClr>
                </a:solidFill>
              </a:rPr>
              <a:t>(Dixon 1977)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Tree>
    <p:extLst>
      <p:ext uri="{BB962C8B-B14F-4D97-AF65-F5344CB8AC3E}">
        <p14:creationId xmlns:p14="http://schemas.microsoft.com/office/powerpoint/2010/main" val="211817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Descriptors </a:t>
            </a:r>
            <a:r>
              <a:rPr lang="en-AU" sz="2000" dirty="0">
                <a:solidFill>
                  <a:srgbClr val="51247A"/>
                </a:solidFill>
              </a:rPr>
              <a:t>(denote physical features or characteristics)</a:t>
            </a:r>
          </a:p>
          <a:p>
            <a:pPr marL="342900" indent="-342900">
              <a:buFont typeface="Courier New" panose="02070309020205020404" pitchFamily="49" charset="0"/>
              <a:buChar char="o"/>
            </a:pPr>
            <a:r>
              <a:rPr lang="en-AU" sz="2000" dirty="0">
                <a:solidFill>
                  <a:srgbClr val="51247A"/>
                </a:solidFill>
              </a:rPr>
              <a:t>Colour (denoting colour or brightness): </a:t>
            </a:r>
            <a:r>
              <a:rPr lang="en-AU" sz="2000" i="1" dirty="0">
                <a:solidFill>
                  <a:srgbClr val="51247A"/>
                </a:solidFill>
              </a:rPr>
              <a:t>black, white, dark, light</a:t>
            </a:r>
          </a:p>
          <a:p>
            <a:pPr marL="342900" indent="-342900">
              <a:buFont typeface="Courier New" panose="02070309020205020404" pitchFamily="49" charset="0"/>
              <a:buChar char="o"/>
            </a:pPr>
            <a:r>
              <a:rPr lang="en-AU" sz="2000" dirty="0">
                <a:solidFill>
                  <a:srgbClr val="51247A"/>
                </a:solidFill>
              </a:rPr>
              <a:t>Size/weight (denoting size or weight): </a:t>
            </a:r>
            <a:r>
              <a:rPr lang="en-AU" sz="2000" i="1" dirty="0">
                <a:solidFill>
                  <a:srgbClr val="51247A"/>
                </a:solidFill>
              </a:rPr>
              <a:t>big, deep, heavy, tall</a:t>
            </a:r>
          </a:p>
          <a:p>
            <a:pPr marL="342900" indent="-342900">
              <a:buFont typeface="Courier New" panose="02070309020205020404" pitchFamily="49" charset="0"/>
              <a:buChar char="o"/>
            </a:pPr>
            <a:r>
              <a:rPr lang="en-AU" sz="2000" dirty="0">
                <a:solidFill>
                  <a:srgbClr val="51247A"/>
                </a:solidFill>
              </a:rPr>
              <a:t>Time (denoting frequency or age): </a:t>
            </a:r>
            <a:r>
              <a:rPr lang="en-AU" sz="2000" i="1" dirty="0">
                <a:solidFill>
                  <a:srgbClr val="51247A"/>
                </a:solidFill>
              </a:rPr>
              <a:t>old, annual, late, new</a:t>
            </a:r>
          </a:p>
          <a:p>
            <a:pPr marL="342900" indent="-342900">
              <a:buFont typeface="Courier New" panose="02070309020205020404" pitchFamily="49" charset="0"/>
              <a:buChar char="o"/>
            </a:pPr>
            <a:r>
              <a:rPr lang="en-AU" sz="2000" dirty="0">
                <a:solidFill>
                  <a:srgbClr val="51247A"/>
                </a:solidFill>
              </a:rPr>
              <a:t>Evaluative/emotive (denoting judgements and emotions): </a:t>
            </a:r>
            <a:r>
              <a:rPr lang="en-AU" sz="2000" i="1" dirty="0">
                <a:solidFill>
                  <a:srgbClr val="51247A"/>
                </a:solidFill>
              </a:rPr>
              <a:t>good, worse, lovely, poor</a:t>
            </a:r>
          </a:p>
          <a:p>
            <a:pPr marL="342900" indent="-342900">
              <a:buFont typeface="Courier New" panose="02070309020205020404" pitchFamily="49" charset="0"/>
              <a:buChar char="o"/>
            </a:pPr>
            <a:r>
              <a:rPr lang="en-AU" sz="2000" dirty="0">
                <a:solidFill>
                  <a:srgbClr val="51247A"/>
                </a:solidFill>
              </a:rPr>
              <a:t>Miscellaneous descriptives (denoting physical or other properties): </a:t>
            </a:r>
            <a:r>
              <a:rPr lang="en-AU" sz="2000" i="1" dirty="0">
                <a:solidFill>
                  <a:srgbClr val="51247A"/>
                </a:solidFill>
              </a:rPr>
              <a:t>cold, complex, hard, private, strong</a:t>
            </a:r>
          </a:p>
          <a:p>
            <a:r>
              <a:rPr lang="en-AU" sz="2000" b="1" dirty="0">
                <a:solidFill>
                  <a:srgbClr val="51247A"/>
                </a:solidFill>
              </a:rPr>
              <a:t>Classifiers</a:t>
            </a:r>
            <a:r>
              <a:rPr lang="en-AU" sz="2000" dirty="0">
                <a:solidFill>
                  <a:srgbClr val="51247A"/>
                </a:solidFill>
              </a:rPr>
              <a:t> (categorise in relation to modified noun)</a:t>
            </a:r>
          </a:p>
          <a:p>
            <a:pPr marL="342900" indent="-342900">
              <a:buFont typeface="Courier New" panose="02070309020205020404" pitchFamily="49" charset="0"/>
              <a:buChar char="o"/>
            </a:pPr>
            <a:r>
              <a:rPr lang="en-AU" sz="2000" dirty="0">
                <a:solidFill>
                  <a:srgbClr val="51247A"/>
                </a:solidFill>
              </a:rPr>
              <a:t>Relational/classificational (delimits reference of nouns): </a:t>
            </a:r>
            <a:r>
              <a:rPr lang="en-AU" sz="2000" i="1" dirty="0">
                <a:solidFill>
                  <a:srgbClr val="51247A"/>
                </a:solidFill>
              </a:rPr>
              <a:t>additional, final, left, original, public </a:t>
            </a:r>
          </a:p>
          <a:p>
            <a:pPr marL="342900" indent="-342900">
              <a:buFont typeface="Courier New" panose="02070309020205020404" pitchFamily="49" charset="0"/>
              <a:buChar char="o"/>
            </a:pPr>
            <a:r>
              <a:rPr lang="en-AU" sz="2000" dirty="0">
                <a:solidFill>
                  <a:srgbClr val="51247A"/>
                </a:solidFill>
              </a:rPr>
              <a:t>Affiliative (national or religious reference): </a:t>
            </a:r>
            <a:r>
              <a:rPr lang="en-AU" sz="2000" i="1" dirty="0">
                <a:solidFill>
                  <a:srgbClr val="51247A"/>
                </a:solidFill>
              </a:rPr>
              <a:t>American, Asian, Christian, Muslim</a:t>
            </a:r>
          </a:p>
          <a:p>
            <a:pPr marL="342900" indent="-342900">
              <a:buFont typeface="Courier New" panose="02070309020205020404" pitchFamily="49" charset="0"/>
              <a:buChar char="o"/>
            </a:pPr>
            <a:r>
              <a:rPr lang="en-AU" sz="2000" dirty="0">
                <a:solidFill>
                  <a:srgbClr val="51247A"/>
                </a:solidFill>
              </a:rPr>
              <a:t>Topical (relation to a subject of area): </a:t>
            </a:r>
            <a:r>
              <a:rPr lang="en-AU" sz="2000" i="1" dirty="0">
                <a:solidFill>
                  <a:srgbClr val="51247A"/>
                </a:solidFill>
              </a:rPr>
              <a:t>commercial, industrial, mental, political</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305330" cy="469056"/>
          </a:xfrm>
        </p:spPr>
        <p:txBody>
          <a:bodyPr>
            <a:normAutofit fontScale="90000"/>
          </a:bodyPr>
          <a:lstStyle/>
          <a:p>
            <a:r>
              <a:rPr lang="en-AU" sz="3600" b="1" dirty="0">
                <a:solidFill>
                  <a:srgbClr val="51247A"/>
                </a:solidFill>
              </a:rPr>
              <a:t>Corpus/Distribution-based classification </a:t>
            </a:r>
            <a:r>
              <a:rPr lang="en-AU" sz="3600" dirty="0">
                <a:solidFill>
                  <a:schemeClr val="bg1">
                    <a:lumMod val="50000"/>
                  </a:schemeClr>
                </a:solidFill>
              </a:rPr>
              <a:t>(Biber et al. 2007)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4113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st of things with text&#10;&#10;Description automatically generated">
            <a:extLst>
              <a:ext uri="{FF2B5EF4-FFF2-40B4-BE49-F238E27FC236}">
                <a16:creationId xmlns:a16="http://schemas.microsoft.com/office/drawing/2014/main" id="{530CA5F8-579E-8E7D-0FE4-F6957F94D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32" y="1520115"/>
            <a:ext cx="4002768" cy="5119165"/>
          </a:xfrm>
          <a:prstGeom prst="rect">
            <a:avLst/>
          </a:prstGeom>
        </p:spPr>
      </p:pic>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7632922" cy="4939068"/>
          </a:xfrm>
        </p:spPr>
        <p:txBody>
          <a:bodyPr>
            <a:normAutofit fontScale="92500" lnSpcReduction="20000"/>
          </a:bodyPr>
          <a:lstStyle/>
          <a:p>
            <a:r>
              <a:rPr lang="en-AU" sz="2000" b="1" dirty="0">
                <a:solidFill>
                  <a:srgbClr val="51247A"/>
                </a:solidFill>
              </a:rPr>
              <a:t>UCREL semantic analysis system </a:t>
            </a:r>
          </a:p>
          <a:p>
            <a:r>
              <a:rPr lang="en-AU" sz="2000" dirty="0">
                <a:solidFill>
                  <a:srgbClr val="51247A"/>
                </a:solidFill>
              </a:rPr>
              <a:t>Assigns words and multiword expressions to one of 21 semantic fields. </a:t>
            </a:r>
          </a:p>
          <a:p>
            <a:r>
              <a:rPr lang="en-AU" sz="2000" dirty="0">
                <a:solidFill>
                  <a:srgbClr val="51247A"/>
                </a:solidFill>
              </a:rPr>
              <a:t>Steps of the sematic tagging:</a:t>
            </a:r>
          </a:p>
          <a:p>
            <a:pPr marL="342900" indent="-342900">
              <a:buFont typeface="Courier New" panose="02070309020205020404" pitchFamily="49" charset="0"/>
              <a:buChar char="o"/>
            </a:pPr>
            <a:r>
              <a:rPr lang="en-AU" sz="2000" dirty="0">
                <a:solidFill>
                  <a:srgbClr val="51247A"/>
                </a:solidFill>
              </a:rPr>
              <a:t>POS Tagging: Choose the most commonly associated part of speech tag.</a:t>
            </a:r>
          </a:p>
          <a:p>
            <a:pPr marL="342900" indent="-342900">
              <a:buFont typeface="Courier New" panose="02070309020205020404" pitchFamily="49" charset="0"/>
              <a:buChar char="o"/>
            </a:pPr>
            <a:r>
              <a:rPr lang="en-AU" sz="2000" dirty="0">
                <a:solidFill>
                  <a:srgbClr val="51247A"/>
                </a:solidFill>
              </a:rPr>
              <a:t>Likelihood Ranking: Prioritize the most frequently associated meaning.</a:t>
            </a:r>
          </a:p>
          <a:p>
            <a:pPr marL="342900" indent="-342900">
              <a:buFont typeface="Courier New" panose="02070309020205020404" pitchFamily="49" charset="0"/>
              <a:buChar char="o"/>
            </a:pPr>
            <a:r>
              <a:rPr lang="en-AU" sz="2000" dirty="0">
                <a:solidFill>
                  <a:srgbClr val="51247A"/>
                </a:solidFill>
              </a:rPr>
              <a:t>Domain of Discourse: Adjust ranking based on the topic context (e.g., 'battered' in food vs. violence context).</a:t>
            </a:r>
          </a:p>
          <a:p>
            <a:pPr marL="342900" indent="-342900">
              <a:buFont typeface="Courier New" panose="02070309020205020404" pitchFamily="49" charset="0"/>
              <a:buChar char="o"/>
            </a:pPr>
            <a:r>
              <a:rPr lang="en-AU" sz="2000" dirty="0">
                <a:solidFill>
                  <a:srgbClr val="51247A"/>
                </a:solidFill>
              </a:rPr>
              <a:t>Text-Based Disambiguation: Maintain consistent meaning throughout the text.</a:t>
            </a:r>
          </a:p>
          <a:p>
            <a:pPr marL="342900" indent="-342900">
              <a:buFont typeface="Courier New" panose="02070309020205020404" pitchFamily="49" charset="0"/>
              <a:buChar char="o"/>
            </a:pPr>
            <a:r>
              <a:rPr lang="en-AU" sz="2000" dirty="0">
                <a:solidFill>
                  <a:srgbClr val="51247A"/>
                </a:solidFill>
              </a:rPr>
              <a:t>Contextual Rules: Use surrounding context to provide meaning (e.g., 'savings account' vs. 'incident account').</a:t>
            </a:r>
          </a:p>
          <a:p>
            <a:pPr marL="342900" indent="-342900">
              <a:buFont typeface="Courier New" panose="02070309020205020404" pitchFamily="49" charset="0"/>
              <a:buChar char="o"/>
            </a:pPr>
            <a:r>
              <a:rPr lang="en-AU" sz="2000" dirty="0">
                <a:solidFill>
                  <a:srgbClr val="51247A"/>
                </a:solidFill>
              </a:rPr>
              <a:t>Local Probabilistic Disambiguation: Use surrounding evidence to determine the correct tag (e.g., 'financial' context for words like 'bank', 'overdrawn', 'money').</a:t>
            </a:r>
            <a:endParaRPr lang="en-AU" sz="2000" i="1"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496674" cy="469056"/>
          </a:xfrm>
        </p:spPr>
        <p:txBody>
          <a:bodyPr>
            <a:normAutofit fontScale="90000"/>
          </a:bodyPr>
          <a:lstStyle/>
          <a:p>
            <a:r>
              <a:rPr lang="en-AU" sz="3600" dirty="0">
                <a:solidFill>
                  <a:srgbClr val="51247A"/>
                </a:solidFill>
              </a:rPr>
              <a:t>USAS </a:t>
            </a:r>
            <a:r>
              <a:rPr lang="en-AU" sz="3600" dirty="0">
                <a:solidFill>
                  <a:schemeClr val="bg1">
                    <a:lumMod val="50000"/>
                  </a:schemeClr>
                </a:solidFill>
              </a:rPr>
              <a:t>(</a:t>
            </a:r>
            <a:r>
              <a:rPr lang="en-AU" sz="3600" dirty="0" err="1">
                <a:solidFill>
                  <a:schemeClr val="bg1">
                    <a:lumMod val="50000"/>
                  </a:schemeClr>
                </a:solidFill>
              </a:rPr>
              <a:t>Rayson</a:t>
            </a:r>
            <a:r>
              <a:rPr lang="en-AU" sz="3600" dirty="0">
                <a:solidFill>
                  <a:schemeClr val="bg1">
                    <a:lumMod val="50000"/>
                  </a:schemeClr>
                </a:solidFill>
              </a:rPr>
              <a:t>, Archer &amp; Piao, 2004)</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8</a:t>
            </a:fld>
            <a:endParaRPr lang="en-AU" dirty="0"/>
          </a:p>
        </p:txBody>
      </p:sp>
    </p:spTree>
    <p:extLst>
      <p:ext uri="{BB962C8B-B14F-4D97-AF65-F5344CB8AC3E}">
        <p14:creationId xmlns:p14="http://schemas.microsoft.com/office/powerpoint/2010/main" val="15208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pPr marL="342900" indent="-342900">
              <a:buFont typeface="Courier New" panose="02070309020205020404" pitchFamily="49" charset="0"/>
              <a:buChar char="o"/>
            </a:pPr>
            <a:r>
              <a:rPr lang="en-AU" sz="2000" b="1" dirty="0">
                <a:solidFill>
                  <a:srgbClr val="51247A"/>
                </a:solidFill>
              </a:rPr>
              <a:t>Time consuming</a:t>
            </a:r>
            <a:br>
              <a:rPr lang="en-AU" sz="2000" dirty="0">
                <a:solidFill>
                  <a:schemeClr val="bg1">
                    <a:lumMod val="50000"/>
                  </a:schemeClr>
                </a:solidFill>
              </a:rPr>
            </a:br>
            <a:r>
              <a:rPr lang="en-AU" sz="2100" dirty="0">
                <a:solidFill>
                  <a:srgbClr val="51247A"/>
                </a:solidFill>
              </a:rPr>
              <a:t>Manual annotation of semantic classes are very time-intensive</a:t>
            </a:r>
          </a:p>
          <a:p>
            <a:pPr marL="342900" indent="-342900">
              <a:buFont typeface="Courier New" panose="02070309020205020404" pitchFamily="49" charset="0"/>
              <a:buChar char="o"/>
            </a:pPr>
            <a:r>
              <a:rPr lang="en-AU" sz="2000" b="1" dirty="0">
                <a:solidFill>
                  <a:srgbClr val="51247A"/>
                </a:solidFill>
              </a:rPr>
              <a:t>Subjective</a:t>
            </a:r>
            <a:br>
              <a:rPr lang="en-AU" sz="2000" dirty="0">
                <a:solidFill>
                  <a:schemeClr val="bg1">
                    <a:lumMod val="50000"/>
                  </a:schemeClr>
                </a:solidFill>
              </a:rPr>
            </a:br>
            <a:r>
              <a:rPr lang="en-AU" sz="2100" dirty="0">
                <a:solidFill>
                  <a:srgbClr val="51247A"/>
                </a:solidFill>
              </a:rPr>
              <a:t>Manual annotation can have low inter-rater reliability and show inconsistencies hindering reproducibility </a:t>
            </a:r>
          </a:p>
          <a:p>
            <a:pPr marL="342900" indent="-342900">
              <a:buFont typeface="Courier New" panose="02070309020205020404" pitchFamily="49" charset="0"/>
              <a:buChar char="o"/>
            </a:pPr>
            <a:r>
              <a:rPr lang="en-AU" sz="2000" b="1" dirty="0">
                <a:solidFill>
                  <a:srgbClr val="51247A"/>
                </a:solidFill>
              </a:rPr>
              <a:t>Non-intuitive semantic categories/classes</a:t>
            </a:r>
            <a:br>
              <a:rPr lang="en-AU" sz="2000" dirty="0">
                <a:solidFill>
                  <a:schemeClr val="bg1">
                    <a:lumMod val="50000"/>
                  </a:schemeClr>
                </a:solidFill>
              </a:rPr>
            </a:br>
            <a:r>
              <a:rPr lang="en-AU" sz="2100" dirty="0">
                <a:solidFill>
                  <a:srgbClr val="51247A"/>
                </a:solidFill>
              </a:rPr>
              <a:t>Automated annotation has high access/accuracy, is easy to implement, and produces replicable results but the semantic classes appear un-intuitive and not aligned with existing sematic classes</a:t>
            </a:r>
          </a:p>
          <a:p>
            <a:pPr marL="342900" indent="-342900">
              <a:buFont typeface="Courier New" panose="02070309020205020404" pitchFamily="49" charset="0"/>
              <a:buChar char="o"/>
            </a:pPr>
            <a:endParaRPr lang="en-AU" sz="2100" dirty="0">
              <a:solidFill>
                <a:srgbClr val="51247A"/>
              </a:solidFill>
            </a:endParaRPr>
          </a:p>
          <a:p>
            <a:r>
              <a:rPr lang="en-AU" sz="2100" b="1" dirty="0">
                <a:solidFill>
                  <a:srgbClr val="51247A"/>
                </a:solidFill>
              </a:rPr>
              <a:t>Our approach</a:t>
            </a:r>
          </a:p>
          <a:p>
            <a:pPr marL="342900" indent="-342900">
              <a:buFont typeface="Courier New" panose="02070309020205020404" pitchFamily="49" charset="0"/>
              <a:buChar char="o"/>
            </a:pPr>
            <a:r>
              <a:rPr lang="en-AU" sz="2100" dirty="0">
                <a:solidFill>
                  <a:srgbClr val="51247A"/>
                </a:solidFill>
              </a:rPr>
              <a:t>We try to build on the manual semantic classification systems and use word embeddings as the basis of an alternative automated classification system that can be used by the research community</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Issues of existing semantic classification systems</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358631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1524</TotalTime>
  <Words>2900</Words>
  <Application>Microsoft Office PowerPoint</Application>
  <PresentationFormat>Widescreen</PresentationFormat>
  <Paragraphs>343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Wingdings</vt:lpstr>
      <vt:lpstr>University of Queensland</vt:lpstr>
      <vt:lpstr>Automated, Corpus- and Usage-Based Semantic Classification of Word Class using Word Embeddings</vt:lpstr>
      <vt:lpstr>Starting Point</vt:lpstr>
      <vt:lpstr>Overview of the study we present today</vt:lpstr>
      <vt:lpstr>PowerPoint Presentation</vt:lpstr>
      <vt:lpstr>Background</vt:lpstr>
      <vt:lpstr>Typology-based classification (Dixon 1977)</vt:lpstr>
      <vt:lpstr>Corpus/Distribution-based classification (Biber et al. 2007)</vt:lpstr>
      <vt:lpstr>USAS (Rayson, Archer &amp; Piao, 2004)</vt:lpstr>
      <vt:lpstr>Issues of existing semantic classification systems</vt:lpstr>
      <vt:lpstr>What are Word Embeddings?</vt:lpstr>
      <vt:lpstr>What are Word Embeddings?</vt:lpstr>
      <vt:lpstr>What is UMAP?</vt:lpstr>
      <vt:lpstr>What is K-means Clustering?</vt:lpstr>
      <vt:lpstr>PowerPoint Presentation</vt:lpstr>
      <vt:lpstr>Methodology: what have we done?</vt:lpstr>
      <vt:lpstr>Methodology: what have we done?</vt:lpstr>
      <vt:lpstr>Methodology: what have we done?</vt:lpstr>
      <vt:lpstr>PowerPoint Presentation</vt:lpstr>
      <vt:lpstr>Clustering before and after Dimension Reduction</vt:lpstr>
      <vt:lpstr>Clustering before and after Dimension Reduction</vt:lpstr>
      <vt:lpstr>Clustering Solution (K8)</vt:lpstr>
      <vt:lpstr>Clustering Solution (K12)</vt:lpstr>
      <vt:lpstr>Evaluation of Semantic Categories</vt:lpstr>
      <vt:lpstr>Methodology: what have we done?</vt:lpstr>
      <vt:lpstr>PowerPoint Presentation</vt:lpstr>
      <vt:lpstr>Discussion: Issues, Limitations and where from here?</vt:lpstr>
      <vt:lpstr>Discussion: Issues, Limitations and where from here?</vt:lpstr>
      <vt:lpstr>PowerPoint Presentation</vt:lpstr>
      <vt:lpstr>References</vt:lpstr>
      <vt:lpstr>Automated, Corpus- and Usage-Based Semantic Classification of Word Class using Word Embeddings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46</cp:revision>
  <cp:lastPrinted>2024-02-18T05:59:42Z</cp:lastPrinted>
  <dcterms:created xsi:type="dcterms:W3CDTF">2018-09-28T01:38:30Z</dcterms:created>
  <dcterms:modified xsi:type="dcterms:W3CDTF">2024-06-17T10:36:48Z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2024-02-15T05:26:17Z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2a543709-c66a-441b-bdb8-99370e6d6ccb</vt:lpwstr>
  </property>
  <property fmtid="{D5CDD505-2E9C-101B-9397-08002B2CF9AE}" pid="8" name="MSIP_Label_0f488380-630a-4f55-a077-a19445e3f360_ContentBits">
    <vt:lpwstr>0</vt:lpwstr>
  </property>
</Properties>
</file>